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comments/comment2.xml" ContentType="application/vnd.openxmlformats-officedocument.presentationml.comments+xml"/>
  <Override PartName="/ppt/notesSlides/notesSlide3.xml" ContentType="application/vnd.openxmlformats-officedocument.presentationml.notesSlide+xml"/>
  <Override PartName="/ppt/comments/comment3.xml" ContentType="application/vnd.openxmlformats-officedocument.presentationml.comments+xml"/>
  <Override PartName="/ppt/notesSlides/notesSlide4.xml" ContentType="application/vnd.openxmlformats-officedocument.presentationml.notesSlide+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8" r:id="rId1"/>
  </p:sldMasterIdLst>
  <p:notesMasterIdLst>
    <p:notesMasterId r:id="rId11"/>
  </p:notesMasterIdLst>
  <p:handoutMasterIdLst>
    <p:handoutMasterId r:id="rId12"/>
  </p:handoutMasterIdLst>
  <p:sldIdLst>
    <p:sldId id="271" r:id="rId2"/>
    <p:sldId id="272" r:id="rId3"/>
    <p:sldId id="273" r:id="rId4"/>
    <p:sldId id="298" r:id="rId5"/>
    <p:sldId id="284" r:id="rId6"/>
    <p:sldId id="297" r:id="rId7"/>
    <p:sldId id="285" r:id="rId8"/>
    <p:sldId id="304" r:id="rId9"/>
    <p:sldId id="305" r:id="rId10"/>
  </p:sldIdLst>
  <p:sldSz cx="12192000" cy="6858000"/>
  <p:notesSz cx="7099300" cy="10234613"/>
  <p:defaultTextStyle>
    <a:defPPr>
      <a:defRPr lang="de-DE"/>
    </a:defPPr>
    <a:lvl1pPr algn="l" rtl="0" eaLnBrk="0" fontAlgn="base" hangingPunct="0">
      <a:spcBef>
        <a:spcPct val="0"/>
      </a:spcBef>
      <a:spcAft>
        <a:spcPct val="0"/>
      </a:spcAft>
      <a:defRPr kern="1200">
        <a:solidFill>
          <a:schemeClr val="tx1"/>
        </a:solidFill>
        <a:latin typeface="Arial" panose="020B0604020202020204" pitchFamily="34" charset="0"/>
        <a:ea typeface="ＭＳ Ｐゴシック" pitchFamily="34" charset="-128"/>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ＭＳ Ｐゴシック" pitchFamily="34" charset="-128"/>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ＭＳ Ｐゴシック" pitchFamily="34" charset="-128"/>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ＭＳ Ｐゴシック" pitchFamily="34" charset="-128"/>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ＭＳ Ｐゴシック"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itchFamily="34" charset="-128"/>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guide id="3" orient="horz" pos="3680" userDrawn="1">
          <p15:clr>
            <a:srgbClr val="A4A3A4"/>
          </p15:clr>
        </p15:guide>
        <p15:guide id="4" orient="horz" pos="6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iahang Chen" initials="JC" lastIdx="23" clrIdx="0">
    <p:extLst>
      <p:ext uri="{19B8F6BF-5375-455C-9EA6-DF929625EA0E}">
        <p15:presenceInfo xmlns:p15="http://schemas.microsoft.com/office/powerpoint/2012/main" userId="Jiahang Chen" providerId="None"/>
      </p:ext>
    </p:extLst>
  </p:cmAuthor>
  <p:cmAuthor id="2" name="LorhanSSD" initials="L" lastIdx="6"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009" autoAdjust="0"/>
    <p:restoredTop sz="77789" autoAdjust="0"/>
  </p:normalViewPr>
  <p:slideViewPr>
    <p:cSldViewPr snapToGrid="0">
      <p:cViewPr varScale="1">
        <p:scale>
          <a:sx n="88" d="100"/>
          <a:sy n="88" d="100"/>
        </p:scale>
        <p:origin x="840" y="66"/>
      </p:cViewPr>
      <p:guideLst>
        <p:guide orient="horz" pos="2160"/>
        <p:guide pos="3840"/>
        <p:guide orient="horz" pos="3680"/>
        <p:guide orient="horz" pos="6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106" d="100"/>
          <a:sy n="106" d="100"/>
        </p:scale>
        <p:origin x="6870" y="12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4-12T16:25:36.659" idx="1">
    <p:pos x="3807" y="3609"/>
    <p:text>Matr. Nr?</p:text>
    <p:extLst>
      <p:ext uri="{C676402C-5697-4E1C-873F-D02D1690AC5C}">
        <p15:threadingInfo xmlns:p15="http://schemas.microsoft.com/office/powerpoint/2012/main" timeZoneBias="-120"/>
      </p:ext>
    </p:extLst>
  </p:cm>
  <p:cm authorId="1" dt="2022-04-12T16:25:56.199" idx="3">
    <p:pos x="4758" y="3471"/>
    <p:text>Hier kannst du auch das Logo von eurer Firma basteln</p:text>
    <p:extLst>
      <p:ext uri="{C676402C-5697-4E1C-873F-D02D1690AC5C}">
        <p15:threadingInfo xmlns:p15="http://schemas.microsoft.com/office/powerpoint/2012/main" timeZoneBias="-1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2-04-12T16:27:25.607" idx="4">
    <p:pos x="750" y="1442"/>
    <p:text>Bitte Tasks und Motivation gemeisam in ein Kapitel machen</p:text>
    <p:extLst>
      <p:ext uri="{C676402C-5697-4E1C-873F-D02D1690AC5C}">
        <p15:threadingInfo xmlns:p15="http://schemas.microsoft.com/office/powerpoint/2012/main" timeZoneBias="-12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2-04-12T16:29:41.937" idx="5">
    <p:pos x="3187" y="2142"/>
    <p:text>Hier kann man wahrscheinlich auch über IoT erwähnen, weil dieser Service am Ende des Tages als IoT-Service gedacht wird, also sogenannter Edge-basierter IoT-Dienst, oder?</p:text>
    <p:extLst>
      <p:ext uri="{C676402C-5697-4E1C-873F-D02D1690AC5C}">
        <p15:threadingInfo xmlns:p15="http://schemas.microsoft.com/office/powerpoint/2012/main" timeZoneBias="-12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2-04-12T16:31:37.614" idx="6">
    <p:pos x="1364" y="1677"/>
    <p:text>was genau?</p:text>
    <p:extLst>
      <p:ext uri="{C676402C-5697-4E1C-873F-D02D1690AC5C}">
        <p15:threadingInfo xmlns:p15="http://schemas.microsoft.com/office/powerpoint/2012/main" timeZoneBias="-12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2-04-12T16:49:45.743" idx="17">
    <p:pos x="1749" y="273"/>
    <p:text>das solltest du wahrscheinlich in dem Kapitel conzept zeigen. Also bitte vgl. die Anmerkung in der Folie 16</p:text>
    <p:extLst>
      <p:ext uri="{C676402C-5697-4E1C-873F-D02D1690AC5C}">
        <p15:threadingInfo xmlns:p15="http://schemas.microsoft.com/office/powerpoint/2012/main" timeZoneBias="-12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2-04-12T16:45:40.605" idx="12">
    <p:pos x="10" y="10"/>
    <p:text>Mein Eindruck ist, dass hier noch ein überlichtliches Konzept fehlt. Klar du hast die Hardwarearchitektur als Abbildung gezeigt. Aber wie sieht es mit dem Algorithmus das du entwickelt hast aus? An welcher Stelle genau nutzt du die vorgestellten Technologien?</p:text>
    <p:extLst>
      <p:ext uri="{C676402C-5697-4E1C-873F-D02D1690AC5C}">
        <p15:threadingInfo xmlns:p15="http://schemas.microsoft.com/office/powerpoint/2012/main" timeZoneBias="-1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3076575" cy="512763"/>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de-DE"/>
          </a:p>
        </p:txBody>
      </p:sp>
      <p:sp>
        <p:nvSpPr>
          <p:cNvPr id="3" name="Datumsplatzhalter 2"/>
          <p:cNvSpPr>
            <a:spLocks noGrp="1"/>
          </p:cNvSpPr>
          <p:nvPr>
            <p:ph type="dt" sz="quarter" idx="1"/>
          </p:nvPr>
        </p:nvSpPr>
        <p:spPr>
          <a:xfrm>
            <a:off x="4021138" y="0"/>
            <a:ext cx="3076575" cy="512763"/>
          </a:xfrm>
          <a:prstGeom prst="rect">
            <a:avLst/>
          </a:prstGeom>
        </p:spPr>
        <p:txBody>
          <a:bodyPr vert="horz" wrap="square" lIns="91440" tIns="45720" rIns="91440" bIns="45720" numCol="1" anchor="t" anchorCtr="0" compatLnSpc="1">
            <a:prstTxWarp prst="textNoShape">
              <a:avLst/>
            </a:prstTxWarp>
          </a:bodyPr>
          <a:lstStyle>
            <a:lvl1pPr algn="r" eaLnBrk="1" hangingPunct="1">
              <a:defRPr sz="1000" smtClean="0"/>
            </a:lvl1pPr>
          </a:lstStyle>
          <a:p>
            <a:pPr>
              <a:defRPr/>
            </a:pPr>
            <a:fld id="{94C57571-20E9-4911-8434-83E565E308FD}" type="datetimeFigureOut">
              <a:rPr lang="de-DE" altLang="de-DE"/>
              <a:pPr>
                <a:defRPr/>
              </a:pPr>
              <a:t>06.10.2022</a:t>
            </a:fld>
            <a:endParaRPr lang="de-DE" altLang="de-DE"/>
          </a:p>
        </p:txBody>
      </p:sp>
      <p:sp>
        <p:nvSpPr>
          <p:cNvPr id="4" name="Fußzeilenplatzhalter 3"/>
          <p:cNvSpPr>
            <a:spLocks noGrp="1"/>
          </p:cNvSpPr>
          <p:nvPr>
            <p:ph type="ftr" sz="quarter" idx="2"/>
          </p:nvPr>
        </p:nvSpPr>
        <p:spPr>
          <a:xfrm>
            <a:off x="0" y="9721850"/>
            <a:ext cx="3076575" cy="512763"/>
          </a:xfrm>
          <a:prstGeom prst="rect">
            <a:avLst/>
          </a:prstGeom>
        </p:spPr>
        <p:txBody>
          <a:bodyPr vert="horz" lIns="91440" tIns="45720" rIns="91440" bIns="45720" rtlCol="0" anchor="b"/>
          <a:lstStyle>
            <a:lvl1pPr algn="l" eaLnBrk="1" fontAlgn="auto" hangingPunct="1">
              <a:spcBef>
                <a:spcPts val="0"/>
              </a:spcBef>
              <a:spcAft>
                <a:spcPts val="0"/>
              </a:spcAft>
              <a:defRPr sz="1000">
                <a:latin typeface="Arial" pitchFamily="34" charset="0"/>
                <a:ea typeface="+mn-ea"/>
                <a:cs typeface="Arial" pitchFamily="34" charset="0"/>
              </a:defRPr>
            </a:lvl1pPr>
          </a:lstStyle>
          <a:p>
            <a:pPr>
              <a:defRPr/>
            </a:pPr>
            <a:endParaRPr lang="de-DE"/>
          </a:p>
        </p:txBody>
      </p:sp>
      <p:sp>
        <p:nvSpPr>
          <p:cNvPr id="5" name="Foliennummernplatzhalter 4"/>
          <p:cNvSpPr>
            <a:spLocks noGrp="1"/>
          </p:cNvSpPr>
          <p:nvPr>
            <p:ph type="sldNum" sz="quarter" idx="3"/>
          </p:nvPr>
        </p:nvSpPr>
        <p:spPr>
          <a:xfrm>
            <a:off x="4021138" y="9721850"/>
            <a:ext cx="3076575" cy="512763"/>
          </a:xfrm>
          <a:prstGeom prst="rect">
            <a:avLst/>
          </a:prstGeom>
        </p:spPr>
        <p:txBody>
          <a:bodyPr vert="horz" wrap="square" lIns="91440" tIns="45720" rIns="91440" bIns="45720" numCol="1" anchor="b" anchorCtr="0" compatLnSpc="1">
            <a:prstTxWarp prst="textNoShape">
              <a:avLst/>
            </a:prstTxWarp>
          </a:bodyPr>
          <a:lstStyle>
            <a:lvl1pPr algn="r" eaLnBrk="1" hangingPunct="1">
              <a:defRPr sz="1000"/>
            </a:lvl1pPr>
          </a:lstStyle>
          <a:p>
            <a:fld id="{E93CD1F1-37E9-4D50-9163-A8AD5E592B6B}" type="slidenum">
              <a:rPr lang="de-DE" altLang="de-DE"/>
              <a:pPr/>
              <a:t>‹Nr.›</a:t>
            </a:fld>
            <a:endParaRPr lang="de-DE" altLang="de-DE"/>
          </a:p>
        </p:txBody>
      </p:sp>
    </p:spTree>
    <p:extLst>
      <p:ext uri="{BB962C8B-B14F-4D97-AF65-F5344CB8AC3E}">
        <p14:creationId xmlns:p14="http://schemas.microsoft.com/office/powerpoint/2010/main" val="2803993747"/>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2.png>
</file>

<file path=ppt/media/image190.png>
</file>

<file path=ppt/media/image2.jpeg>
</file>

<file path=ppt/media/image3.jpe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3076575" cy="512763"/>
          </a:xfrm>
          <a:prstGeom prst="rect">
            <a:avLst/>
          </a:prstGeom>
        </p:spPr>
        <p:txBody>
          <a:bodyPr vert="horz" lIns="91440" tIns="45720" rIns="91440" bIns="45720" rtlCol="0"/>
          <a:lstStyle>
            <a:lvl1pPr algn="l" eaLnBrk="1" fontAlgn="auto" hangingPunct="1">
              <a:spcBef>
                <a:spcPts val="0"/>
              </a:spcBef>
              <a:spcAft>
                <a:spcPts val="0"/>
              </a:spcAft>
              <a:defRPr sz="1000">
                <a:latin typeface="Arial" pitchFamily="34" charset="0"/>
                <a:ea typeface="+mn-ea"/>
                <a:cs typeface="Arial" pitchFamily="34" charset="0"/>
              </a:defRPr>
            </a:lvl1pPr>
          </a:lstStyle>
          <a:p>
            <a:pPr>
              <a:defRPr/>
            </a:pPr>
            <a:endParaRPr lang="de-DE"/>
          </a:p>
        </p:txBody>
      </p:sp>
      <p:sp>
        <p:nvSpPr>
          <p:cNvPr id="3" name="Datumsplatzhalter 2"/>
          <p:cNvSpPr>
            <a:spLocks noGrp="1"/>
          </p:cNvSpPr>
          <p:nvPr>
            <p:ph type="dt" idx="1"/>
          </p:nvPr>
        </p:nvSpPr>
        <p:spPr>
          <a:xfrm>
            <a:off x="4021138" y="0"/>
            <a:ext cx="3076575" cy="512763"/>
          </a:xfrm>
          <a:prstGeom prst="rect">
            <a:avLst/>
          </a:prstGeom>
        </p:spPr>
        <p:txBody>
          <a:bodyPr vert="horz" wrap="square" lIns="91440" tIns="45720" rIns="91440" bIns="45720" numCol="1" anchor="t" anchorCtr="0" compatLnSpc="1">
            <a:prstTxWarp prst="textNoShape">
              <a:avLst/>
            </a:prstTxWarp>
          </a:bodyPr>
          <a:lstStyle>
            <a:lvl1pPr algn="r" eaLnBrk="1" hangingPunct="1">
              <a:defRPr sz="1000" smtClean="0"/>
            </a:lvl1pPr>
          </a:lstStyle>
          <a:p>
            <a:pPr>
              <a:defRPr/>
            </a:pPr>
            <a:fld id="{2307748F-8862-4607-AC92-02ADBB2BE0F2}" type="datetimeFigureOut">
              <a:rPr lang="de-DE" altLang="de-DE"/>
              <a:pPr>
                <a:defRPr/>
              </a:pPr>
              <a:t>06.10.2022</a:t>
            </a:fld>
            <a:endParaRPr lang="de-DE" altLang="de-DE"/>
          </a:p>
        </p:txBody>
      </p:sp>
      <p:sp>
        <p:nvSpPr>
          <p:cNvPr id="4" name="Folienbildplatzhalt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1440" tIns="45720" rIns="91440" bIns="45720" rtlCol="0" anchor="ctr"/>
          <a:lstStyle/>
          <a:p>
            <a:pPr lvl="0"/>
            <a:endParaRPr lang="de-DE" noProof="0"/>
          </a:p>
        </p:txBody>
      </p:sp>
      <p:sp>
        <p:nvSpPr>
          <p:cNvPr id="5" name="Notizenplatzhalter 4"/>
          <p:cNvSpPr>
            <a:spLocks noGrp="1"/>
          </p:cNvSpPr>
          <p:nvPr>
            <p:ph type="body" sz="quarter" idx="3"/>
          </p:nvPr>
        </p:nvSpPr>
        <p:spPr>
          <a:xfrm>
            <a:off x="709613" y="4926013"/>
            <a:ext cx="5680075" cy="4029075"/>
          </a:xfrm>
          <a:prstGeom prst="rect">
            <a:avLst/>
          </a:prstGeom>
        </p:spPr>
        <p:txBody>
          <a:bodyPr vert="horz" wrap="square" lIns="91440" tIns="45720" rIns="91440" bIns="45720" numCol="1" anchor="t" anchorCtr="0" compatLnSpc="1">
            <a:prstTxWarp prst="textNoShape">
              <a:avLst/>
            </a:prstTxWarp>
          </a:bodyPr>
          <a:lstStyle/>
          <a:p>
            <a:pPr lvl="0"/>
            <a:r>
              <a:rPr lang="de-DE" altLang="de-DE" noProof="0"/>
              <a:t>Textmasterformat bearbeiten</a:t>
            </a:r>
          </a:p>
          <a:p>
            <a:pPr lvl="1"/>
            <a:r>
              <a:rPr lang="de-DE" altLang="de-DE" noProof="0"/>
              <a:t>Zweite Ebene</a:t>
            </a:r>
          </a:p>
          <a:p>
            <a:pPr lvl="2"/>
            <a:r>
              <a:rPr lang="de-DE" altLang="de-DE" noProof="0"/>
              <a:t>Dritte Ebene</a:t>
            </a:r>
          </a:p>
          <a:p>
            <a:pPr lvl="3"/>
            <a:r>
              <a:rPr lang="de-DE" altLang="de-DE" noProof="0"/>
              <a:t>Vierte Ebene</a:t>
            </a:r>
          </a:p>
          <a:p>
            <a:pPr lvl="4"/>
            <a:r>
              <a:rPr lang="de-DE" altLang="de-DE" noProof="0"/>
              <a:t>Fünfte Ebene</a:t>
            </a:r>
          </a:p>
        </p:txBody>
      </p:sp>
      <p:sp>
        <p:nvSpPr>
          <p:cNvPr id="6" name="Fußzeilenplatzhalter 5"/>
          <p:cNvSpPr>
            <a:spLocks noGrp="1"/>
          </p:cNvSpPr>
          <p:nvPr>
            <p:ph type="ftr" sz="quarter" idx="4"/>
          </p:nvPr>
        </p:nvSpPr>
        <p:spPr>
          <a:xfrm>
            <a:off x="0" y="9721850"/>
            <a:ext cx="3076575" cy="512763"/>
          </a:xfrm>
          <a:prstGeom prst="rect">
            <a:avLst/>
          </a:prstGeom>
        </p:spPr>
        <p:txBody>
          <a:bodyPr vert="horz" lIns="91440" tIns="45720" rIns="91440" bIns="45720" rtlCol="0" anchor="b"/>
          <a:lstStyle>
            <a:lvl1pPr algn="l" eaLnBrk="1" fontAlgn="auto" hangingPunct="1">
              <a:spcBef>
                <a:spcPts val="0"/>
              </a:spcBef>
              <a:spcAft>
                <a:spcPts val="0"/>
              </a:spcAft>
              <a:defRPr sz="1000">
                <a:latin typeface="Arial" pitchFamily="34" charset="0"/>
                <a:ea typeface="+mn-ea"/>
                <a:cs typeface="Arial" pitchFamily="34" charset="0"/>
              </a:defRPr>
            </a:lvl1pPr>
          </a:lstStyle>
          <a:p>
            <a:pPr>
              <a:defRPr/>
            </a:pPr>
            <a:endParaRPr lang="de-DE"/>
          </a:p>
        </p:txBody>
      </p:sp>
      <p:sp>
        <p:nvSpPr>
          <p:cNvPr id="7" name="Foliennummernplatzhalter 6"/>
          <p:cNvSpPr>
            <a:spLocks noGrp="1"/>
          </p:cNvSpPr>
          <p:nvPr>
            <p:ph type="sldNum" sz="quarter" idx="5"/>
          </p:nvPr>
        </p:nvSpPr>
        <p:spPr>
          <a:xfrm>
            <a:off x="4021138" y="9721850"/>
            <a:ext cx="3076575" cy="512763"/>
          </a:xfrm>
          <a:prstGeom prst="rect">
            <a:avLst/>
          </a:prstGeom>
        </p:spPr>
        <p:txBody>
          <a:bodyPr vert="horz" wrap="square" lIns="91440" tIns="45720" rIns="91440" bIns="45720" numCol="1" anchor="b" anchorCtr="0" compatLnSpc="1">
            <a:prstTxWarp prst="textNoShape">
              <a:avLst/>
            </a:prstTxWarp>
          </a:bodyPr>
          <a:lstStyle>
            <a:lvl1pPr algn="r" eaLnBrk="1" hangingPunct="1">
              <a:defRPr sz="1000"/>
            </a:lvl1pPr>
          </a:lstStyle>
          <a:p>
            <a:fld id="{EE81C151-216A-4908-BB95-B4B917026DEF}" type="slidenum">
              <a:rPr lang="de-DE" altLang="de-DE"/>
              <a:pPr/>
              <a:t>‹Nr.›</a:t>
            </a:fld>
            <a:endParaRPr lang="de-DE" altLang="de-DE"/>
          </a:p>
        </p:txBody>
      </p:sp>
    </p:spTree>
    <p:extLst>
      <p:ext uri="{BB962C8B-B14F-4D97-AF65-F5344CB8AC3E}">
        <p14:creationId xmlns:p14="http://schemas.microsoft.com/office/powerpoint/2010/main" val="637699539"/>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000" kern="1200">
        <a:solidFill>
          <a:schemeClr val="tx1"/>
        </a:solidFill>
        <a:latin typeface="Arial" pitchFamily="34" charset="0"/>
        <a:ea typeface="ＭＳ Ｐゴシック" charset="0"/>
        <a:cs typeface="Arial" pitchFamily="34" charset="0"/>
      </a:defRPr>
    </a:lvl1pPr>
    <a:lvl2pPr marL="457200" algn="l" rtl="0" eaLnBrk="0" fontAlgn="base" hangingPunct="0">
      <a:spcBef>
        <a:spcPct val="30000"/>
      </a:spcBef>
      <a:spcAft>
        <a:spcPct val="0"/>
      </a:spcAft>
      <a:defRPr sz="1000" kern="1200">
        <a:solidFill>
          <a:schemeClr val="tx1"/>
        </a:solidFill>
        <a:latin typeface="Arial" pitchFamily="34" charset="0"/>
        <a:ea typeface="Arial" charset="0"/>
        <a:cs typeface="Arial" pitchFamily="34" charset="0"/>
      </a:defRPr>
    </a:lvl2pPr>
    <a:lvl3pPr marL="914400" algn="l" rtl="0" eaLnBrk="0" fontAlgn="base" hangingPunct="0">
      <a:spcBef>
        <a:spcPct val="30000"/>
      </a:spcBef>
      <a:spcAft>
        <a:spcPct val="0"/>
      </a:spcAft>
      <a:defRPr sz="1000" kern="1200">
        <a:solidFill>
          <a:schemeClr val="tx1"/>
        </a:solidFill>
        <a:latin typeface="Arial" pitchFamily="34" charset="0"/>
        <a:ea typeface="Arial" charset="0"/>
        <a:cs typeface="Arial" pitchFamily="34" charset="0"/>
      </a:defRPr>
    </a:lvl3pPr>
    <a:lvl4pPr marL="1371600" algn="l" rtl="0" eaLnBrk="0" fontAlgn="base" hangingPunct="0">
      <a:spcBef>
        <a:spcPct val="30000"/>
      </a:spcBef>
      <a:spcAft>
        <a:spcPct val="0"/>
      </a:spcAft>
      <a:defRPr sz="1000" kern="1200">
        <a:solidFill>
          <a:schemeClr val="tx1"/>
        </a:solidFill>
        <a:latin typeface="Arial" pitchFamily="34" charset="0"/>
        <a:ea typeface="Arial" charset="0"/>
        <a:cs typeface="Arial" pitchFamily="34" charset="0"/>
      </a:defRPr>
    </a:lvl4pPr>
    <a:lvl5pPr marL="1828800" algn="l" rtl="0" eaLnBrk="0" fontAlgn="base" hangingPunct="0">
      <a:spcBef>
        <a:spcPct val="30000"/>
      </a:spcBef>
      <a:spcAft>
        <a:spcPct val="0"/>
      </a:spcAft>
      <a:defRPr sz="1000" kern="1200">
        <a:solidFill>
          <a:schemeClr val="tx1"/>
        </a:solidFill>
        <a:latin typeface="Arial" pitchFamily="34" charset="0"/>
        <a:ea typeface="Arial" charset="0"/>
        <a:cs typeface="Arial"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Good morning</a:t>
            </a:r>
          </a:p>
          <a:p>
            <a:r>
              <a:rPr lang="de-DE" dirty="0"/>
              <a:t>My name is Lorhan Costa</a:t>
            </a:r>
            <a:r>
              <a:rPr lang="de-DE" baseline="0" dirty="0"/>
              <a:t> and I would like to present to you my intermediate presentation with title Edge Based Vibration Monitoring System for Textile Machinery</a:t>
            </a:r>
            <a:endParaRPr lang="de-DE" dirty="0"/>
          </a:p>
        </p:txBody>
      </p:sp>
    </p:spTree>
    <p:extLst>
      <p:ext uri="{BB962C8B-B14F-4D97-AF65-F5344CB8AC3E}">
        <p14:creationId xmlns:p14="http://schemas.microsoft.com/office/powerpoint/2010/main" val="18875009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We start</a:t>
            </a:r>
            <a:r>
              <a:rPr lang="de-DE" baseline="0" dirty="0"/>
              <a:t> by explaining the motivation and tasks of the work.</a:t>
            </a:r>
          </a:p>
          <a:p>
            <a:r>
              <a:rPr lang="de-DE" baseline="0" dirty="0"/>
              <a:t>Then we proceed to talk about the main theory behind the target application.</a:t>
            </a:r>
          </a:p>
          <a:p>
            <a:r>
              <a:rPr lang="de-DE" baseline="0" dirty="0"/>
              <a:t>Next we explain the concept we want to develop.</a:t>
            </a:r>
          </a:p>
          <a:p>
            <a:r>
              <a:rPr lang="de-DE" baseline="0" dirty="0"/>
              <a:t>Then we expose the status of the work.</a:t>
            </a:r>
          </a:p>
          <a:p>
            <a:r>
              <a:rPr lang="de-DE" baseline="0" dirty="0"/>
              <a:t>Finaly, we summarize what was done and what we still want to achieve.</a:t>
            </a:r>
            <a:endParaRPr lang="de-DE" dirty="0"/>
          </a:p>
        </p:txBody>
      </p:sp>
    </p:spTree>
    <p:extLst>
      <p:ext uri="{BB962C8B-B14F-4D97-AF65-F5344CB8AC3E}">
        <p14:creationId xmlns:p14="http://schemas.microsoft.com/office/powerpoint/2010/main" val="15183998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Vibration</a:t>
            </a:r>
            <a:r>
              <a:rPr lang="de-DE" baseline="0" dirty="0"/>
              <a:t> monitoring is a key technique in the field of condition monitoring of industrial equipment.</a:t>
            </a:r>
          </a:p>
          <a:p>
            <a:r>
              <a:rPr lang="de-DE" dirty="0"/>
              <a:t>It allows insights</a:t>
            </a:r>
            <a:r>
              <a:rPr lang="de-DE" baseline="0" dirty="0"/>
              <a:t> of the health of the equipment, which enables the optimization of maintenance schedules and reduced maintenance costs.</a:t>
            </a:r>
          </a:p>
          <a:p>
            <a:endParaRPr lang="de-DE" baseline="0" dirty="0"/>
          </a:p>
          <a:p>
            <a:r>
              <a:rPr lang="de-DE" baseline="0" dirty="0"/>
              <a:t>When it comes to a modern implementation of this technique, we must take two trends into account:</a:t>
            </a:r>
          </a:p>
          <a:p>
            <a:endParaRPr lang="de-DE" baseline="0" dirty="0"/>
          </a:p>
          <a:p>
            <a:r>
              <a:rPr lang="de-DE" baseline="0" dirty="0"/>
              <a:t>First, IoT concept sets current industrial monitoring standards in the direction of sensor networks that generate data and feed them to a cloud application.</a:t>
            </a:r>
          </a:p>
          <a:p>
            <a:endParaRPr lang="de-DE" baseline="0" dirty="0"/>
          </a:p>
          <a:p>
            <a:r>
              <a:rPr lang="de-DE" baseline="0" dirty="0"/>
              <a:t>Second, the edge computing concept comprises a distributed computational architecture that results in a reduced consuption of resources such as energy and bandwidth.</a:t>
            </a:r>
          </a:p>
          <a:p>
            <a:endParaRPr lang="de-DE" baseline="0" dirty="0"/>
          </a:p>
          <a:p>
            <a:r>
              <a:rPr lang="de-DE" baseline="0" dirty="0"/>
              <a:t>Here we can see an electronic vibration sensor from the company DELTA Systems installed in a textile manufacturing equipment in a plant in Turkey.</a:t>
            </a:r>
            <a:endParaRPr lang="de-DE" dirty="0"/>
          </a:p>
        </p:txBody>
      </p:sp>
    </p:spTree>
    <p:extLst>
      <p:ext uri="{BB962C8B-B14F-4D97-AF65-F5344CB8AC3E}">
        <p14:creationId xmlns:p14="http://schemas.microsoft.com/office/powerpoint/2010/main" val="2229327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a:t>The company where</a:t>
            </a:r>
            <a:r>
              <a:rPr lang="de-DE" baseline="0" dirty="0"/>
              <a:t> this work was developed, DELTA Systems, comes into play to supply industry and research demands in this context.</a:t>
            </a:r>
          </a:p>
          <a:p>
            <a:endParaRPr lang="de-DE" baseline="0" dirty="0"/>
          </a:p>
          <a:p>
            <a:r>
              <a:rPr lang="de-DE" baseline="0" dirty="0"/>
              <a:t>We develop the whole technology chain used for these tasks:</a:t>
            </a:r>
          </a:p>
          <a:p>
            <a:endParaRPr lang="de-DE" baseline="0" dirty="0"/>
          </a:p>
          <a:p>
            <a:r>
              <a:rPr lang="de-DE" baseline="0" dirty="0"/>
              <a:t>We develop HW in the form of electronic systems and their associated mechanics.</a:t>
            </a:r>
          </a:p>
          <a:p>
            <a:r>
              <a:rPr lang="de-DE" baseline="0" dirty="0"/>
              <a:t>We develop FW in the form of microcontroller systems and embedded Linux.</a:t>
            </a:r>
          </a:p>
          <a:p>
            <a:r>
              <a:rPr lang="de-DE" baseline="0" dirty="0"/>
              <a:t>And we also develop SW in the form of GUI‘s, data analysis and database and cloud connectivity.</a:t>
            </a:r>
            <a:endParaRPr lang="de-DE" dirty="0"/>
          </a:p>
        </p:txBody>
      </p:sp>
    </p:spTree>
    <p:extLst>
      <p:ext uri="{BB962C8B-B14F-4D97-AF65-F5344CB8AC3E}">
        <p14:creationId xmlns:p14="http://schemas.microsoft.com/office/powerpoint/2010/main" val="22293271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_1/3 Farbe">
    <p:spTree>
      <p:nvGrpSpPr>
        <p:cNvPr id="1" name=""/>
        <p:cNvGrpSpPr/>
        <p:nvPr/>
      </p:nvGrpSpPr>
      <p:grpSpPr>
        <a:xfrm>
          <a:off x="0" y="0"/>
          <a:ext cx="0" cy="0"/>
          <a:chOff x="0" y="0"/>
          <a:chExt cx="0" cy="0"/>
        </a:xfrm>
      </p:grpSpPr>
      <p:sp>
        <p:nvSpPr>
          <p:cNvPr id="4" name="Rechteck 3"/>
          <p:cNvSpPr/>
          <p:nvPr/>
        </p:nvSpPr>
        <p:spPr>
          <a:xfrm>
            <a:off x="0" y="0"/>
            <a:ext cx="12192000" cy="231298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0" rIns="288000" bIns="0" anchor="ctr"/>
          <a:lstStyle/>
          <a:p>
            <a:pPr algn="ctr" eaLnBrk="1" fontAlgn="auto" hangingPunct="1">
              <a:spcBef>
                <a:spcPts val="0"/>
              </a:spcBef>
              <a:spcAft>
                <a:spcPts val="0"/>
              </a:spcAft>
              <a:defRPr/>
            </a:pPr>
            <a:endParaRPr lang="de-DE">
              <a:solidFill>
                <a:schemeClr val="bg1"/>
              </a:solidFill>
            </a:endParaRPr>
          </a:p>
        </p:txBody>
      </p:sp>
      <p:sp>
        <p:nvSpPr>
          <p:cNvPr id="5" name="Title 1"/>
          <p:cNvSpPr>
            <a:spLocks noGrp="1"/>
          </p:cNvSpPr>
          <p:nvPr>
            <p:ph type="ctrTitle"/>
          </p:nvPr>
        </p:nvSpPr>
        <p:spPr>
          <a:xfrm>
            <a:off x="360000" y="2487600"/>
            <a:ext cx="1148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dirty="0"/>
              <a:t>Titelmasterformat durch Klicken bearbeiten</a:t>
            </a:r>
            <a:endParaRPr lang="en-US" dirty="0"/>
          </a:p>
        </p:txBody>
      </p:sp>
      <p:sp>
        <p:nvSpPr>
          <p:cNvPr id="6" name="Subtitle 2"/>
          <p:cNvSpPr>
            <a:spLocks noGrp="1"/>
          </p:cNvSpPr>
          <p:nvPr>
            <p:ph type="subTitle" idx="1"/>
          </p:nvPr>
        </p:nvSpPr>
        <p:spPr>
          <a:xfrm>
            <a:off x="360000" y="2980800"/>
            <a:ext cx="1148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dirty="0"/>
              <a:t>Formatvorlage des Untertitelmasters durch Klicken bearbeiten</a:t>
            </a:r>
            <a:endParaRPr lang="en-US" dirty="0"/>
          </a:p>
        </p:txBody>
      </p:sp>
      <p:pic>
        <p:nvPicPr>
          <p:cNvPr id="9" name="Grafik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421354" y="6044006"/>
            <a:ext cx="3555733" cy="813600"/>
          </a:xfrm>
          <a:prstGeom prst="rect">
            <a:avLst/>
          </a:prstGeom>
        </p:spPr>
      </p:pic>
    </p:spTree>
    <p:extLst>
      <p:ext uri="{BB962C8B-B14F-4D97-AF65-F5344CB8AC3E}">
        <p14:creationId xmlns:p14="http://schemas.microsoft.com/office/powerpoint/2010/main" val="25440573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nhalt_Bild">
    <p:spTree>
      <p:nvGrpSpPr>
        <p:cNvPr id="1" name=""/>
        <p:cNvGrpSpPr/>
        <p:nvPr/>
      </p:nvGrpSpPr>
      <p:grpSpPr>
        <a:xfrm>
          <a:off x="0" y="0"/>
          <a:ext cx="0" cy="0"/>
          <a:chOff x="0" y="0"/>
          <a:chExt cx="0" cy="0"/>
        </a:xfrm>
      </p:grpSpPr>
      <p:sp>
        <p:nvSpPr>
          <p:cNvPr id="3" name="Medienplatzhalter 2"/>
          <p:cNvSpPr>
            <a:spLocks noGrp="1"/>
          </p:cNvSpPr>
          <p:nvPr>
            <p:ph type="media" sz="quarter" idx="14"/>
          </p:nvPr>
        </p:nvSpPr>
        <p:spPr>
          <a:xfrm>
            <a:off x="360000" y="1152525"/>
            <a:ext cx="11484000" cy="3987800"/>
          </a:xfrm>
          <a:prstGeom prst="rect">
            <a:avLst/>
          </a:prstGeom>
        </p:spPr>
        <p:txBody>
          <a:bodyPr/>
          <a:lstStyle/>
          <a:p>
            <a:endParaRPr lang="de-DE"/>
          </a:p>
        </p:txBody>
      </p:sp>
      <p:sp>
        <p:nvSpPr>
          <p:cNvPr id="10" name="Textplatzhalter 9"/>
          <p:cNvSpPr>
            <a:spLocks noGrp="1"/>
          </p:cNvSpPr>
          <p:nvPr>
            <p:ph type="body" sz="quarter" idx="13"/>
          </p:nvPr>
        </p:nvSpPr>
        <p:spPr>
          <a:xfrm>
            <a:off x="360000" y="5359401"/>
            <a:ext cx="11484000" cy="499533"/>
          </a:xfrm>
          <a:prstGeom prst="rect">
            <a:avLst/>
          </a:prstGeom>
        </p:spPr>
        <p:txBody>
          <a:bodyPr>
            <a:normAutofit/>
          </a:bodyPr>
          <a:lstStyle>
            <a:lvl1pPr marL="0" indent="0" algn="r">
              <a:buNone/>
              <a:defRPr sz="900" baseline="0"/>
            </a:lvl1pPr>
          </a:lstStyle>
          <a:p>
            <a:pPr lvl="0"/>
            <a:r>
              <a:rPr lang="de-DE"/>
              <a:t>Textmasterformat bearbeiten</a:t>
            </a:r>
          </a:p>
        </p:txBody>
      </p:sp>
      <p:sp>
        <p:nvSpPr>
          <p:cNvPr id="5" name="Title 1"/>
          <p:cNvSpPr>
            <a:spLocks noGrp="1"/>
          </p:cNvSpPr>
          <p:nvPr>
            <p:ph type="title"/>
          </p:nvPr>
        </p:nvSpPr>
        <p:spPr>
          <a:xfrm>
            <a:off x="360000" y="201600"/>
            <a:ext cx="11484000" cy="543600"/>
          </a:xfrm>
          <a:prstGeom prst="rect">
            <a:avLst/>
          </a:prstGeom>
        </p:spPr>
        <p:txBody>
          <a:bodyPr lIns="0" tIns="0" rIns="0" bIns="0" anchor="b" anchorCtr="0"/>
          <a:lstStyle>
            <a:lvl1pPr algn="l">
              <a:defRPr sz="2000" b="1">
                <a:solidFill>
                  <a:schemeClr val="tx2"/>
                </a:solidFill>
              </a:defRPr>
            </a:lvl1pPr>
          </a:lstStyle>
          <a:p>
            <a:r>
              <a:rPr lang="de-DE" dirty="0"/>
              <a:t>Titelmasterformat durch Klicken bearbeiten</a:t>
            </a:r>
            <a:endParaRPr lang="en-US" dirty="0"/>
          </a:p>
        </p:txBody>
      </p:sp>
    </p:spTree>
    <p:extLst>
      <p:ext uri="{BB962C8B-B14F-4D97-AF65-F5344CB8AC3E}">
        <p14:creationId xmlns:p14="http://schemas.microsoft.com/office/powerpoint/2010/main" val="38590477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nhalt_Diagramm">
    <p:spTree>
      <p:nvGrpSpPr>
        <p:cNvPr id="1" name=""/>
        <p:cNvGrpSpPr/>
        <p:nvPr/>
      </p:nvGrpSpPr>
      <p:grpSpPr>
        <a:xfrm>
          <a:off x="0" y="0"/>
          <a:ext cx="0" cy="0"/>
          <a:chOff x="0" y="0"/>
          <a:chExt cx="0" cy="0"/>
        </a:xfrm>
      </p:grpSpPr>
      <p:sp>
        <p:nvSpPr>
          <p:cNvPr id="12" name="Textplatzhalter 24"/>
          <p:cNvSpPr>
            <a:spLocks noGrp="1"/>
          </p:cNvSpPr>
          <p:nvPr>
            <p:ph type="body" sz="quarter" idx="11"/>
          </p:nvPr>
        </p:nvSpPr>
        <p:spPr>
          <a:xfrm>
            <a:off x="360000" y="1152000"/>
            <a:ext cx="11484000" cy="252000"/>
          </a:xfrm>
          <a:prstGeom prst="rect">
            <a:avLst/>
          </a:prstGeom>
        </p:spPr>
        <p:txBody>
          <a:bodyPr lIns="0" tIns="0" rIns="0" bIns="0"/>
          <a:lstStyle>
            <a:lvl1pPr marL="0" indent="0">
              <a:lnSpc>
                <a:spcPct val="100000"/>
              </a:lnSpc>
              <a:buFontTx/>
              <a:buNone/>
              <a:defRPr sz="2000" b="1"/>
            </a:lvl1pPr>
            <a:lvl2pPr marL="457200" indent="0">
              <a:buFontTx/>
              <a:buNone/>
              <a:defRPr sz="1800"/>
            </a:lvl2pPr>
            <a:lvl3pPr marL="914400" indent="0">
              <a:buFontTx/>
              <a:buNone/>
              <a:defRPr sz="1800"/>
            </a:lvl3pPr>
            <a:lvl4pPr marL="1371600" indent="0">
              <a:buFontTx/>
              <a:buNone/>
              <a:defRPr sz="1800"/>
            </a:lvl4pPr>
            <a:lvl5pPr marL="1828800" indent="0">
              <a:buFontTx/>
              <a:buNone/>
              <a:defRPr sz="1800"/>
            </a:lvl5pPr>
          </a:lstStyle>
          <a:p>
            <a:pPr lvl="0"/>
            <a:r>
              <a:rPr lang="de-DE"/>
              <a:t>Textmasterformat bearbeiten</a:t>
            </a:r>
          </a:p>
        </p:txBody>
      </p:sp>
      <p:sp>
        <p:nvSpPr>
          <p:cNvPr id="9" name="Diagrammplatzhalter 8"/>
          <p:cNvSpPr>
            <a:spLocks noGrp="1"/>
          </p:cNvSpPr>
          <p:nvPr>
            <p:ph type="chart" sz="quarter" idx="13"/>
          </p:nvPr>
        </p:nvSpPr>
        <p:spPr>
          <a:xfrm>
            <a:off x="360000" y="1684800"/>
            <a:ext cx="11484000" cy="3632200"/>
          </a:xfrm>
          <a:prstGeom prst="rect">
            <a:avLst/>
          </a:prstGeom>
        </p:spPr>
        <p:txBody>
          <a:bodyPr lIns="0" tIns="0" rIns="0" bIns="0"/>
          <a:lstStyle/>
          <a:p>
            <a:pPr lvl="0"/>
            <a:r>
              <a:rPr lang="de-DE" noProof="0"/>
              <a:t>Diagramm durch Klicken auf Symbol hinzufügen</a:t>
            </a:r>
          </a:p>
        </p:txBody>
      </p:sp>
      <p:sp>
        <p:nvSpPr>
          <p:cNvPr id="5" name="Title 1"/>
          <p:cNvSpPr>
            <a:spLocks noGrp="1"/>
          </p:cNvSpPr>
          <p:nvPr>
            <p:ph type="title"/>
          </p:nvPr>
        </p:nvSpPr>
        <p:spPr>
          <a:xfrm>
            <a:off x="360000" y="201600"/>
            <a:ext cx="11484000" cy="543600"/>
          </a:xfrm>
          <a:prstGeom prst="rect">
            <a:avLst/>
          </a:prstGeom>
        </p:spPr>
        <p:txBody>
          <a:bodyPr lIns="0" tIns="0" rIns="0" bIns="0" anchor="b" anchorCtr="0"/>
          <a:lstStyle>
            <a:lvl1pPr algn="l">
              <a:defRPr sz="2000" b="1">
                <a:solidFill>
                  <a:schemeClr val="tx2"/>
                </a:solidFill>
              </a:defRPr>
            </a:lvl1pPr>
          </a:lstStyle>
          <a:p>
            <a:r>
              <a:rPr lang="de-DE" dirty="0"/>
              <a:t>Titelmasterformat durch Klicken bearbeiten</a:t>
            </a:r>
            <a:endParaRPr lang="en-US" dirty="0"/>
          </a:p>
        </p:txBody>
      </p:sp>
    </p:spTree>
    <p:extLst>
      <p:ext uri="{BB962C8B-B14F-4D97-AF65-F5344CB8AC3E}">
        <p14:creationId xmlns:p14="http://schemas.microsoft.com/office/powerpoint/2010/main" val="6600546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
        <p:nvSpPr>
          <p:cNvPr id="5" name="Title 1"/>
          <p:cNvSpPr>
            <a:spLocks noGrp="1"/>
          </p:cNvSpPr>
          <p:nvPr>
            <p:ph type="title"/>
          </p:nvPr>
        </p:nvSpPr>
        <p:spPr>
          <a:xfrm>
            <a:off x="360000" y="201600"/>
            <a:ext cx="11484000" cy="543600"/>
          </a:xfrm>
          <a:prstGeom prst="rect">
            <a:avLst/>
          </a:prstGeom>
        </p:spPr>
        <p:txBody>
          <a:bodyPr lIns="0" tIns="0" rIns="0" bIns="0" anchor="b" anchorCtr="0"/>
          <a:lstStyle>
            <a:lvl1pPr algn="l">
              <a:defRPr sz="2000" b="1">
                <a:solidFill>
                  <a:schemeClr val="tx2"/>
                </a:solidFill>
              </a:defRPr>
            </a:lvl1pPr>
          </a:lstStyle>
          <a:p>
            <a:r>
              <a:rPr lang="de-DE" dirty="0"/>
              <a:t>Titelmasterformat durch Klicken bearbeiten</a:t>
            </a:r>
            <a:endParaRPr lang="en-US" dirty="0"/>
          </a:p>
        </p:txBody>
      </p:sp>
    </p:spTree>
    <p:extLst>
      <p:ext uri="{BB962C8B-B14F-4D97-AF65-F5344CB8AC3E}">
        <p14:creationId xmlns:p14="http://schemas.microsoft.com/office/powerpoint/2010/main" val="7605237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Abschlussfolie">
    <p:spTree>
      <p:nvGrpSpPr>
        <p:cNvPr id="1" name=""/>
        <p:cNvGrpSpPr/>
        <p:nvPr/>
      </p:nvGrpSpPr>
      <p:grpSpPr>
        <a:xfrm>
          <a:off x="0" y="0"/>
          <a:ext cx="0" cy="0"/>
          <a:chOff x="0" y="0"/>
          <a:chExt cx="0" cy="0"/>
        </a:xfrm>
      </p:grpSpPr>
      <p:sp>
        <p:nvSpPr>
          <p:cNvPr id="3" name="Title 1"/>
          <p:cNvSpPr txBox="1">
            <a:spLocks/>
          </p:cNvSpPr>
          <p:nvPr/>
        </p:nvSpPr>
        <p:spPr>
          <a:xfrm>
            <a:off x="385200" y="2487613"/>
            <a:ext cx="11483975" cy="1079500"/>
          </a:xfrm>
          <a:prstGeom prst="rect">
            <a:avLst/>
          </a:prstGeom>
        </p:spPr>
        <p:txBody>
          <a:bodyPr lIns="0" tIns="0" rIns="0" bIns="0"/>
          <a:lstStyle>
            <a:lvl1pPr>
              <a:defRPr sz="2400">
                <a:solidFill>
                  <a:schemeClr val="tx1"/>
                </a:solidFill>
                <a:latin typeface="Arial" pitchFamily="34" charset="0"/>
                <a:ea typeface="ＭＳ Ｐゴシック" pitchFamily="34" charset="-128"/>
              </a:defRPr>
            </a:lvl1pPr>
            <a:lvl2pPr marL="742950" indent="-285750">
              <a:defRPr sz="2400">
                <a:solidFill>
                  <a:schemeClr val="tx1"/>
                </a:solidFill>
                <a:latin typeface="Arial" pitchFamily="34" charset="0"/>
                <a:ea typeface="ＭＳ Ｐゴシック" pitchFamily="34" charset="-128"/>
              </a:defRPr>
            </a:lvl2pPr>
            <a:lvl3pPr marL="1143000" indent="-228600">
              <a:defRPr sz="2400">
                <a:solidFill>
                  <a:schemeClr val="tx1"/>
                </a:solidFill>
                <a:latin typeface="Arial" pitchFamily="34" charset="0"/>
                <a:ea typeface="ＭＳ Ｐゴシック" pitchFamily="34" charset="-128"/>
              </a:defRPr>
            </a:lvl3pPr>
            <a:lvl4pPr marL="1600200" indent="-228600">
              <a:defRPr sz="2400">
                <a:solidFill>
                  <a:schemeClr val="tx1"/>
                </a:solidFill>
                <a:latin typeface="Arial" pitchFamily="34" charset="0"/>
                <a:ea typeface="ＭＳ Ｐゴシック" pitchFamily="34" charset="-128"/>
              </a:defRPr>
            </a:lvl4pPr>
            <a:lvl5pPr marL="2057400" indent="-22860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lnSpc>
                <a:spcPct val="90000"/>
              </a:lnSpc>
              <a:defRPr/>
            </a:pPr>
            <a:r>
              <a:rPr lang="de-DE" altLang="de-DE" sz="3200" b="1" dirty="0">
                <a:solidFill>
                  <a:schemeClr val="tx2"/>
                </a:solidFill>
              </a:rPr>
              <a:t>Vielen Dank</a:t>
            </a:r>
            <a:br>
              <a:rPr lang="de-DE" altLang="de-DE" sz="3200" b="1" dirty="0">
                <a:solidFill>
                  <a:schemeClr val="tx2"/>
                </a:solidFill>
              </a:rPr>
            </a:br>
            <a:r>
              <a:rPr lang="de-DE" altLang="de-DE" sz="3200" b="1" dirty="0">
                <a:solidFill>
                  <a:schemeClr val="tx2"/>
                </a:solidFill>
              </a:rPr>
              <a:t>für Ihre Aufmerksamkeit</a:t>
            </a:r>
            <a:endParaRPr lang="en-US" altLang="de-DE" sz="3200" b="1" dirty="0">
              <a:solidFill>
                <a:schemeClr val="tx2"/>
              </a:solidFill>
            </a:endParaRPr>
          </a:p>
        </p:txBody>
      </p:sp>
      <p:cxnSp>
        <p:nvCxnSpPr>
          <p:cNvPr id="5" name="Gerader Verbinder 11"/>
          <p:cNvCxnSpPr/>
          <p:nvPr/>
        </p:nvCxnSpPr>
        <p:spPr>
          <a:xfrm>
            <a:off x="360363" y="6040438"/>
            <a:ext cx="1148397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Textplatzhalter 24"/>
          <p:cNvSpPr>
            <a:spLocks noGrp="1"/>
          </p:cNvSpPr>
          <p:nvPr>
            <p:ph type="body" sz="quarter" idx="11"/>
          </p:nvPr>
        </p:nvSpPr>
        <p:spPr>
          <a:xfrm>
            <a:off x="384000" y="3988800"/>
            <a:ext cx="11433600" cy="1656000"/>
          </a:xfrm>
          <a:prstGeom prst="rect">
            <a:avLst/>
          </a:prstGeom>
        </p:spPr>
        <p:txBody>
          <a:bodyPr lIns="0" tIns="0" rIns="0" bIns="0"/>
          <a:lstStyle>
            <a:lvl1pPr marL="0" indent="0">
              <a:lnSpc>
                <a:spcPct val="100000"/>
              </a:lnSpc>
              <a:spcBef>
                <a:spcPts val="0"/>
              </a:spcBef>
              <a:buFontTx/>
              <a:buNone/>
              <a:defRPr sz="1600" b="0"/>
            </a:lvl1pPr>
            <a:lvl2pPr marL="457200" indent="0">
              <a:buFontTx/>
              <a:buNone/>
              <a:defRPr sz="1800"/>
            </a:lvl2pPr>
            <a:lvl3pPr marL="914400" indent="0">
              <a:buFontTx/>
              <a:buNone/>
              <a:defRPr sz="1800"/>
            </a:lvl3pPr>
            <a:lvl4pPr marL="1371600" indent="0">
              <a:buFontTx/>
              <a:buNone/>
              <a:defRPr sz="1800"/>
            </a:lvl4pPr>
            <a:lvl5pPr marL="1828800" indent="0">
              <a:buFontTx/>
              <a:buNone/>
              <a:defRPr sz="1800"/>
            </a:lvl5pPr>
          </a:lstStyle>
          <a:p>
            <a:pPr lvl="0"/>
            <a:r>
              <a:rPr lang="de-DE"/>
              <a:t>Textmasterformat bearbeiten</a:t>
            </a:r>
          </a:p>
        </p:txBody>
      </p:sp>
      <p:pic>
        <p:nvPicPr>
          <p:cNvPr id="6" name="Grafik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421354" y="6044006"/>
            <a:ext cx="3555733" cy="813600"/>
          </a:xfrm>
          <a:prstGeom prst="rect">
            <a:avLst/>
          </a:prstGeom>
        </p:spPr>
      </p:pic>
    </p:spTree>
    <p:extLst>
      <p:ext uri="{BB962C8B-B14F-4D97-AF65-F5344CB8AC3E}">
        <p14:creationId xmlns:p14="http://schemas.microsoft.com/office/powerpoint/2010/main" val="1919732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_1/3 Foto">
    <p:spTree>
      <p:nvGrpSpPr>
        <p:cNvPr id="1" name=""/>
        <p:cNvGrpSpPr/>
        <p:nvPr/>
      </p:nvGrpSpPr>
      <p:grpSpPr>
        <a:xfrm>
          <a:off x="0" y="0"/>
          <a:ext cx="0" cy="0"/>
          <a:chOff x="0" y="0"/>
          <a:chExt cx="0" cy="0"/>
        </a:xfrm>
      </p:grpSpPr>
      <p:pic>
        <p:nvPicPr>
          <p:cNvPr id="4" name="Grafik 7"/>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1588"/>
            <a:ext cx="12192000" cy="229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1"/>
          <p:cNvSpPr>
            <a:spLocks noGrp="1"/>
          </p:cNvSpPr>
          <p:nvPr>
            <p:ph type="ctrTitle"/>
          </p:nvPr>
        </p:nvSpPr>
        <p:spPr>
          <a:xfrm>
            <a:off x="360000" y="2487600"/>
            <a:ext cx="1148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dirty="0"/>
              <a:t>Titelmasterformat durch Klicken bearbeiten</a:t>
            </a:r>
            <a:endParaRPr lang="en-US" dirty="0"/>
          </a:p>
        </p:txBody>
      </p:sp>
      <p:sp>
        <p:nvSpPr>
          <p:cNvPr id="6" name="Subtitle 2"/>
          <p:cNvSpPr>
            <a:spLocks noGrp="1"/>
          </p:cNvSpPr>
          <p:nvPr>
            <p:ph type="subTitle" idx="1"/>
          </p:nvPr>
        </p:nvSpPr>
        <p:spPr>
          <a:xfrm>
            <a:off x="360000" y="2980800"/>
            <a:ext cx="1148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pic>
        <p:nvPicPr>
          <p:cNvPr id="9" name="Grafik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21354" y="6044006"/>
            <a:ext cx="3555733" cy="813600"/>
          </a:xfrm>
          <a:prstGeom prst="rect">
            <a:avLst/>
          </a:prstGeom>
        </p:spPr>
      </p:pic>
    </p:spTree>
    <p:extLst>
      <p:ext uri="{BB962C8B-B14F-4D97-AF65-F5344CB8AC3E}">
        <p14:creationId xmlns:p14="http://schemas.microsoft.com/office/powerpoint/2010/main" val="19008620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el_2/3 Foto">
    <p:spTree>
      <p:nvGrpSpPr>
        <p:cNvPr id="1" name=""/>
        <p:cNvGrpSpPr/>
        <p:nvPr/>
      </p:nvGrpSpPr>
      <p:grpSpPr>
        <a:xfrm>
          <a:off x="0" y="0"/>
          <a:ext cx="0" cy="0"/>
          <a:chOff x="0" y="0"/>
          <a:chExt cx="0" cy="0"/>
        </a:xfrm>
      </p:grpSpPr>
      <p:sp>
        <p:nvSpPr>
          <p:cNvPr id="10" name="Title 1"/>
          <p:cNvSpPr>
            <a:spLocks noGrp="1"/>
          </p:cNvSpPr>
          <p:nvPr>
            <p:ph type="ctrTitle"/>
          </p:nvPr>
        </p:nvSpPr>
        <p:spPr>
          <a:xfrm>
            <a:off x="360000" y="4737600"/>
            <a:ext cx="1148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dirty="0"/>
              <a:t>Titelmasterformat durch Klicken bearbeiten</a:t>
            </a:r>
            <a:endParaRPr lang="en-US" dirty="0"/>
          </a:p>
        </p:txBody>
      </p:sp>
      <p:sp>
        <p:nvSpPr>
          <p:cNvPr id="11" name="Subtitle 2"/>
          <p:cNvSpPr>
            <a:spLocks noGrp="1"/>
          </p:cNvSpPr>
          <p:nvPr>
            <p:ph type="subTitle" idx="1"/>
          </p:nvPr>
        </p:nvSpPr>
        <p:spPr>
          <a:xfrm>
            <a:off x="360000" y="5230801"/>
            <a:ext cx="11484000" cy="812813"/>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pic>
        <p:nvPicPr>
          <p:cNvPr id="8" name="Grafik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421354" y="6044006"/>
            <a:ext cx="3555733" cy="813600"/>
          </a:xfrm>
          <a:prstGeom prst="rect">
            <a:avLst/>
          </a:prstGeom>
        </p:spPr>
      </p:pic>
    </p:spTree>
    <p:extLst>
      <p:ext uri="{BB962C8B-B14F-4D97-AF65-F5344CB8AC3E}">
        <p14:creationId xmlns:p14="http://schemas.microsoft.com/office/powerpoint/2010/main" val="21480115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el_Text">
    <p:spTree>
      <p:nvGrpSpPr>
        <p:cNvPr id="1" name=""/>
        <p:cNvGrpSpPr/>
        <p:nvPr/>
      </p:nvGrpSpPr>
      <p:grpSpPr>
        <a:xfrm>
          <a:off x="0" y="0"/>
          <a:ext cx="0" cy="0"/>
          <a:chOff x="0" y="0"/>
          <a:chExt cx="0" cy="0"/>
        </a:xfrm>
      </p:grpSpPr>
      <p:cxnSp>
        <p:nvCxnSpPr>
          <p:cNvPr id="4" name="Gerader Verbinder 3"/>
          <p:cNvCxnSpPr/>
          <p:nvPr/>
        </p:nvCxnSpPr>
        <p:spPr>
          <a:xfrm>
            <a:off x="360363" y="6040438"/>
            <a:ext cx="1148397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itle 1"/>
          <p:cNvSpPr>
            <a:spLocks noGrp="1"/>
          </p:cNvSpPr>
          <p:nvPr>
            <p:ph type="ctrTitle"/>
          </p:nvPr>
        </p:nvSpPr>
        <p:spPr>
          <a:xfrm>
            <a:off x="360000" y="2487600"/>
            <a:ext cx="1148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dirty="0"/>
              <a:t>Titelmasterformat durch Klicken bearbeiten</a:t>
            </a:r>
            <a:endParaRPr lang="en-US" dirty="0"/>
          </a:p>
        </p:txBody>
      </p:sp>
      <p:sp>
        <p:nvSpPr>
          <p:cNvPr id="12" name="Subtitle 2"/>
          <p:cNvSpPr>
            <a:spLocks noGrp="1"/>
          </p:cNvSpPr>
          <p:nvPr>
            <p:ph type="subTitle" idx="1"/>
          </p:nvPr>
        </p:nvSpPr>
        <p:spPr>
          <a:xfrm>
            <a:off x="360000" y="2980800"/>
            <a:ext cx="1148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pic>
        <p:nvPicPr>
          <p:cNvPr id="9" name="Grafik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421354" y="6044006"/>
            <a:ext cx="3555733" cy="813600"/>
          </a:xfrm>
          <a:prstGeom prst="rect">
            <a:avLst/>
          </a:prstGeom>
        </p:spPr>
      </p:pic>
    </p:spTree>
    <p:extLst>
      <p:ext uri="{BB962C8B-B14F-4D97-AF65-F5344CB8AC3E}">
        <p14:creationId xmlns:p14="http://schemas.microsoft.com/office/powerpoint/2010/main" val="34221906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el_mittig, horizontale Linie">
    <p:spTree>
      <p:nvGrpSpPr>
        <p:cNvPr id="1" name=""/>
        <p:cNvGrpSpPr/>
        <p:nvPr/>
      </p:nvGrpSpPr>
      <p:grpSpPr>
        <a:xfrm>
          <a:off x="0" y="0"/>
          <a:ext cx="0" cy="0"/>
          <a:chOff x="0" y="0"/>
          <a:chExt cx="0" cy="0"/>
        </a:xfrm>
      </p:grpSpPr>
      <p:cxnSp>
        <p:nvCxnSpPr>
          <p:cNvPr id="5" name="Gerader Verbinder 7"/>
          <p:cNvCxnSpPr/>
          <p:nvPr/>
        </p:nvCxnSpPr>
        <p:spPr>
          <a:xfrm>
            <a:off x="360000" y="3036888"/>
            <a:ext cx="1148397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itle 1"/>
          <p:cNvSpPr>
            <a:spLocks noGrp="1"/>
          </p:cNvSpPr>
          <p:nvPr>
            <p:ph type="ctrTitle"/>
          </p:nvPr>
        </p:nvSpPr>
        <p:spPr>
          <a:xfrm>
            <a:off x="360000" y="2487600"/>
            <a:ext cx="1148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dirty="0"/>
              <a:t>Titelmasterformat durch Klicken bearbeiten</a:t>
            </a:r>
            <a:endParaRPr lang="en-US" dirty="0"/>
          </a:p>
        </p:txBody>
      </p:sp>
      <p:sp>
        <p:nvSpPr>
          <p:cNvPr id="9" name="Subtitle 2"/>
          <p:cNvSpPr>
            <a:spLocks noGrp="1"/>
          </p:cNvSpPr>
          <p:nvPr>
            <p:ph type="subTitle" idx="1"/>
          </p:nvPr>
        </p:nvSpPr>
        <p:spPr>
          <a:xfrm>
            <a:off x="360000" y="3196800"/>
            <a:ext cx="1148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Formatvorlage des Untertitelmasters durch Klicken bearbeiten</a:t>
            </a:r>
            <a:endParaRPr lang="en-US" dirty="0"/>
          </a:p>
        </p:txBody>
      </p:sp>
      <p:pic>
        <p:nvPicPr>
          <p:cNvPr id="6" name="Grafik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421354" y="6044006"/>
            <a:ext cx="3555733" cy="813600"/>
          </a:xfrm>
          <a:prstGeom prst="rect">
            <a:avLst/>
          </a:prstGeom>
        </p:spPr>
      </p:pic>
    </p:spTree>
    <p:extLst>
      <p:ext uri="{BB962C8B-B14F-4D97-AF65-F5344CB8AC3E}">
        <p14:creationId xmlns:p14="http://schemas.microsoft.com/office/powerpoint/2010/main" val="13438918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halt_Aufzählung">
    <p:spTree>
      <p:nvGrpSpPr>
        <p:cNvPr id="1" name=""/>
        <p:cNvGrpSpPr/>
        <p:nvPr/>
      </p:nvGrpSpPr>
      <p:grpSpPr>
        <a:xfrm>
          <a:off x="0" y="0"/>
          <a:ext cx="0" cy="0"/>
          <a:chOff x="0" y="0"/>
          <a:chExt cx="0" cy="0"/>
        </a:xfrm>
      </p:grpSpPr>
      <p:sp>
        <p:nvSpPr>
          <p:cNvPr id="12" name="Textplatzhalter 11"/>
          <p:cNvSpPr>
            <a:spLocks noGrp="1"/>
          </p:cNvSpPr>
          <p:nvPr>
            <p:ph type="body" sz="quarter" idx="13"/>
          </p:nvPr>
        </p:nvSpPr>
        <p:spPr>
          <a:xfrm>
            <a:off x="360000" y="1684800"/>
            <a:ext cx="11484000" cy="4182600"/>
          </a:xfrm>
          <a:prstGeom prst="rect">
            <a:avLst/>
          </a:prstGeom>
        </p:spPr>
        <p:txBody>
          <a:bodyPr lIns="0" tIns="0" rIns="0" bIns="0"/>
          <a:lstStyle/>
          <a:p>
            <a:pPr lvl="0"/>
            <a:r>
              <a:rPr lang="de-DE" dirty="0"/>
              <a:t>Textmasterformat bearbeiten</a:t>
            </a:r>
          </a:p>
          <a:p>
            <a:pPr lvl="1"/>
            <a:r>
              <a:rPr lang="de-DE" dirty="0"/>
              <a:t>Zweite Ebene</a:t>
            </a:r>
          </a:p>
          <a:p>
            <a:pPr lvl="2"/>
            <a:r>
              <a:rPr lang="de-DE" dirty="0"/>
              <a:t>Dritte Ebene</a:t>
            </a:r>
          </a:p>
          <a:p>
            <a:pPr lvl="3"/>
            <a:r>
              <a:rPr lang="de-DE" dirty="0"/>
              <a:t>Vierte Ebene</a:t>
            </a:r>
          </a:p>
        </p:txBody>
      </p:sp>
      <p:sp>
        <p:nvSpPr>
          <p:cNvPr id="6" name="Content Placeholder 2"/>
          <p:cNvSpPr>
            <a:spLocks noGrp="1"/>
          </p:cNvSpPr>
          <p:nvPr>
            <p:ph idx="1"/>
          </p:nvPr>
        </p:nvSpPr>
        <p:spPr>
          <a:xfrm>
            <a:off x="360000" y="1152000"/>
            <a:ext cx="11484000" cy="252000"/>
          </a:xfrm>
          <a:prstGeom prst="rect">
            <a:avLst/>
          </a:prstGeom>
          <a:noFill/>
        </p:spPr>
        <p:txBody>
          <a:bodyPr lIns="0" tIns="0" rIns="0" bIns="0"/>
          <a:lstStyle>
            <a:lvl1pPr marL="0" indent="0">
              <a:lnSpc>
                <a:spcPct val="100000"/>
              </a:lnSpc>
              <a:spcBef>
                <a:spcPts val="0"/>
              </a:spcBef>
              <a:buFontTx/>
              <a:buNone/>
              <a:defRPr sz="2000" b="1" i="0"/>
            </a:lvl1pPr>
            <a:lvl2pPr marL="216000" indent="180000">
              <a:buClr>
                <a:schemeClr val="tx2"/>
              </a:buClr>
              <a:defRPr sz="1800"/>
            </a:lvl2pPr>
            <a:lvl3pPr marL="432000" indent="180000">
              <a:buClr>
                <a:schemeClr val="tx2"/>
              </a:buClr>
              <a:buFont typeface="Symbol" panose="05050102010706020507" pitchFamily="18" charset="2"/>
              <a:buChar char="-"/>
              <a:defRPr sz="1600"/>
            </a:lvl3pPr>
            <a:lvl4pPr marL="648000" indent="180000">
              <a:buClr>
                <a:schemeClr val="tx2"/>
              </a:buClr>
              <a:buFont typeface="Wingdings" panose="05000000000000000000" pitchFamily="2" charset="2"/>
              <a:buChar char="§"/>
              <a:defRPr sz="1600"/>
            </a:lvl4pPr>
            <a:lvl5pPr marL="864000" indent="180000">
              <a:buClr>
                <a:schemeClr val="tx2"/>
              </a:buClr>
              <a:buFont typeface="Arial" panose="020B0604020202020204" pitchFamily="34" charset="0"/>
              <a:buChar char="-"/>
              <a:defRPr sz="1600"/>
            </a:lvl5pPr>
          </a:lstStyle>
          <a:p>
            <a:pPr lvl="0"/>
            <a:r>
              <a:rPr lang="de-DE" dirty="0"/>
              <a:t>Textmasterformat bearbeiten</a:t>
            </a:r>
          </a:p>
        </p:txBody>
      </p:sp>
      <p:sp>
        <p:nvSpPr>
          <p:cNvPr id="7" name="Title 1"/>
          <p:cNvSpPr>
            <a:spLocks noGrp="1"/>
          </p:cNvSpPr>
          <p:nvPr>
            <p:ph type="title"/>
          </p:nvPr>
        </p:nvSpPr>
        <p:spPr>
          <a:xfrm>
            <a:off x="360000" y="201600"/>
            <a:ext cx="1148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Tree>
    <p:extLst>
      <p:ext uri="{BB962C8B-B14F-4D97-AF65-F5344CB8AC3E}">
        <p14:creationId xmlns:p14="http://schemas.microsoft.com/office/powerpoint/2010/main" val="41858758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nhalt_Text">
    <p:spTree>
      <p:nvGrpSpPr>
        <p:cNvPr id="1" name=""/>
        <p:cNvGrpSpPr/>
        <p:nvPr/>
      </p:nvGrpSpPr>
      <p:grpSpPr>
        <a:xfrm>
          <a:off x="0" y="0"/>
          <a:ext cx="0" cy="0"/>
          <a:chOff x="0" y="0"/>
          <a:chExt cx="0" cy="0"/>
        </a:xfrm>
      </p:grpSpPr>
      <p:sp>
        <p:nvSpPr>
          <p:cNvPr id="2" name="Title 1"/>
          <p:cNvSpPr>
            <a:spLocks noGrp="1"/>
          </p:cNvSpPr>
          <p:nvPr>
            <p:ph type="title"/>
          </p:nvPr>
        </p:nvSpPr>
        <p:spPr>
          <a:xfrm>
            <a:off x="360000" y="201600"/>
            <a:ext cx="1148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
        <p:nvSpPr>
          <p:cNvPr id="3" name="Content Placeholder 2"/>
          <p:cNvSpPr>
            <a:spLocks noGrp="1"/>
          </p:cNvSpPr>
          <p:nvPr>
            <p:ph idx="1"/>
          </p:nvPr>
        </p:nvSpPr>
        <p:spPr>
          <a:xfrm>
            <a:off x="360000" y="1152000"/>
            <a:ext cx="11484000" cy="252000"/>
          </a:xfrm>
          <a:prstGeom prst="rect">
            <a:avLst/>
          </a:prstGeom>
          <a:noFill/>
        </p:spPr>
        <p:txBody>
          <a:bodyPr lIns="0" tIns="0" rIns="0" bIns="0"/>
          <a:lstStyle>
            <a:lvl1pPr marL="0" indent="0">
              <a:lnSpc>
                <a:spcPct val="100000"/>
              </a:lnSpc>
              <a:spcBef>
                <a:spcPts val="0"/>
              </a:spcBef>
              <a:buFontTx/>
              <a:buNone/>
              <a:defRPr sz="2000" b="1" i="0"/>
            </a:lvl1pPr>
            <a:lvl2pPr marL="216000" indent="180000">
              <a:buClr>
                <a:schemeClr val="tx2"/>
              </a:buClr>
              <a:defRPr sz="1800"/>
            </a:lvl2pPr>
            <a:lvl3pPr marL="432000" indent="180000">
              <a:buClr>
                <a:schemeClr val="tx2"/>
              </a:buClr>
              <a:buFont typeface="Symbol" panose="05050102010706020507" pitchFamily="18" charset="2"/>
              <a:buChar char="-"/>
              <a:defRPr sz="1600"/>
            </a:lvl3pPr>
            <a:lvl4pPr marL="648000" indent="180000">
              <a:buClr>
                <a:schemeClr val="tx2"/>
              </a:buClr>
              <a:buFont typeface="Wingdings" panose="05000000000000000000" pitchFamily="2" charset="2"/>
              <a:buChar char="§"/>
              <a:defRPr sz="1600"/>
            </a:lvl4pPr>
            <a:lvl5pPr marL="864000" indent="180000">
              <a:buClr>
                <a:schemeClr val="tx2"/>
              </a:buClr>
              <a:buFont typeface="Arial" panose="020B0604020202020204" pitchFamily="34" charset="0"/>
              <a:buChar char="-"/>
              <a:defRPr sz="1600"/>
            </a:lvl5pPr>
          </a:lstStyle>
          <a:p>
            <a:pPr lvl="0"/>
            <a:r>
              <a:rPr lang="de-DE"/>
              <a:t>Textmasterformat bearbeiten</a:t>
            </a:r>
          </a:p>
        </p:txBody>
      </p:sp>
      <p:sp>
        <p:nvSpPr>
          <p:cNvPr id="7" name="Textplatzhalter 6"/>
          <p:cNvSpPr>
            <a:spLocks noGrp="1"/>
          </p:cNvSpPr>
          <p:nvPr>
            <p:ph type="body" sz="quarter" idx="12"/>
          </p:nvPr>
        </p:nvSpPr>
        <p:spPr>
          <a:xfrm>
            <a:off x="360000" y="1684801"/>
            <a:ext cx="11484000" cy="4144499"/>
          </a:xfrm>
          <a:prstGeom prst="rect">
            <a:avLst/>
          </a:prstGeom>
        </p:spPr>
        <p:txBody>
          <a:bodyPr lIns="0" tIns="0" rIns="0" bIns="0"/>
          <a:lstStyle>
            <a:lvl1pPr marL="0" indent="0">
              <a:buFontTx/>
              <a:buNone/>
              <a:defRPr/>
            </a:lvl1pPr>
          </a:lstStyle>
          <a:p>
            <a:pPr lvl="0"/>
            <a:r>
              <a:rPr lang="de-DE"/>
              <a:t>Textmasterformat bearbeiten</a:t>
            </a:r>
          </a:p>
        </p:txBody>
      </p:sp>
    </p:spTree>
    <p:extLst>
      <p:ext uri="{BB962C8B-B14F-4D97-AF65-F5344CB8AC3E}">
        <p14:creationId xmlns:p14="http://schemas.microsoft.com/office/powerpoint/2010/main" val="9545844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halt_Text_Bild">
    <p:spTree>
      <p:nvGrpSpPr>
        <p:cNvPr id="1" name=""/>
        <p:cNvGrpSpPr/>
        <p:nvPr/>
      </p:nvGrpSpPr>
      <p:grpSpPr>
        <a:xfrm>
          <a:off x="0" y="0"/>
          <a:ext cx="0" cy="0"/>
          <a:chOff x="0" y="0"/>
          <a:chExt cx="0" cy="0"/>
        </a:xfrm>
      </p:grpSpPr>
      <p:sp>
        <p:nvSpPr>
          <p:cNvPr id="3" name="Bildplatzhalter 2"/>
          <p:cNvSpPr>
            <a:spLocks noGrp="1"/>
          </p:cNvSpPr>
          <p:nvPr>
            <p:ph type="pic" sz="quarter" idx="15"/>
          </p:nvPr>
        </p:nvSpPr>
        <p:spPr>
          <a:xfrm>
            <a:off x="8233774" y="1684337"/>
            <a:ext cx="3610226" cy="3986417"/>
          </a:xfrm>
          <a:prstGeom prst="rect">
            <a:avLst/>
          </a:prstGeom>
        </p:spPr>
        <p:txBody>
          <a:bodyPr/>
          <a:lstStyle/>
          <a:p>
            <a:endParaRPr lang="de-DE" dirty="0"/>
          </a:p>
        </p:txBody>
      </p:sp>
      <p:sp>
        <p:nvSpPr>
          <p:cNvPr id="14" name="Textplatzhalter 11"/>
          <p:cNvSpPr>
            <a:spLocks noGrp="1"/>
          </p:cNvSpPr>
          <p:nvPr>
            <p:ph type="body" sz="quarter" idx="14"/>
          </p:nvPr>
        </p:nvSpPr>
        <p:spPr>
          <a:xfrm>
            <a:off x="360000" y="1684800"/>
            <a:ext cx="7560000" cy="3985955"/>
          </a:xfrm>
          <a:prstGeom prst="rect">
            <a:avLst/>
          </a:prstGeom>
        </p:spPr>
        <p:txBody>
          <a:bodyPr lIns="0" tIns="0" rIns="0" bIns="0"/>
          <a:lstStyle/>
          <a:p>
            <a:pPr lvl="0"/>
            <a:r>
              <a:rPr lang="de-DE"/>
              <a:t>Textmasterformat bearbeiten</a:t>
            </a:r>
          </a:p>
          <a:p>
            <a:pPr lvl="1"/>
            <a:r>
              <a:rPr lang="de-DE"/>
              <a:t>Zweite Ebene</a:t>
            </a:r>
          </a:p>
          <a:p>
            <a:pPr lvl="2"/>
            <a:r>
              <a:rPr lang="de-DE"/>
              <a:t>Dritte Ebene</a:t>
            </a:r>
          </a:p>
          <a:p>
            <a:pPr lvl="3"/>
            <a:r>
              <a:rPr lang="de-DE"/>
              <a:t>Vierte Ebene</a:t>
            </a:r>
          </a:p>
        </p:txBody>
      </p:sp>
      <p:sp>
        <p:nvSpPr>
          <p:cNvPr id="6" name="Title 1"/>
          <p:cNvSpPr>
            <a:spLocks noGrp="1"/>
          </p:cNvSpPr>
          <p:nvPr>
            <p:ph type="title"/>
          </p:nvPr>
        </p:nvSpPr>
        <p:spPr>
          <a:xfrm>
            <a:off x="360000" y="201600"/>
            <a:ext cx="11484000" cy="543600"/>
          </a:xfrm>
          <a:prstGeom prst="rect">
            <a:avLst/>
          </a:prstGeom>
        </p:spPr>
        <p:txBody>
          <a:bodyPr lIns="0" tIns="0" rIns="0" bIns="0" anchor="b" anchorCtr="0"/>
          <a:lstStyle>
            <a:lvl1pPr algn="l">
              <a:defRPr sz="2000" b="1">
                <a:solidFill>
                  <a:schemeClr val="tx2"/>
                </a:solidFill>
              </a:defRPr>
            </a:lvl1pPr>
          </a:lstStyle>
          <a:p>
            <a:r>
              <a:rPr lang="de-DE" dirty="0"/>
              <a:t>Titelmasterformat durch Klicken bearbeiten</a:t>
            </a:r>
            <a:endParaRPr lang="en-US" dirty="0"/>
          </a:p>
        </p:txBody>
      </p:sp>
      <p:sp>
        <p:nvSpPr>
          <p:cNvPr id="7" name="Content Placeholder 2"/>
          <p:cNvSpPr>
            <a:spLocks noGrp="1"/>
          </p:cNvSpPr>
          <p:nvPr>
            <p:ph idx="1"/>
          </p:nvPr>
        </p:nvSpPr>
        <p:spPr>
          <a:xfrm>
            <a:off x="360000" y="1152000"/>
            <a:ext cx="11484000" cy="252000"/>
          </a:xfrm>
          <a:prstGeom prst="rect">
            <a:avLst/>
          </a:prstGeom>
          <a:noFill/>
        </p:spPr>
        <p:txBody>
          <a:bodyPr lIns="0" tIns="0" rIns="0" bIns="0"/>
          <a:lstStyle>
            <a:lvl1pPr marL="0" indent="0">
              <a:lnSpc>
                <a:spcPct val="100000"/>
              </a:lnSpc>
              <a:spcBef>
                <a:spcPts val="0"/>
              </a:spcBef>
              <a:buFontTx/>
              <a:buNone/>
              <a:defRPr sz="2000" b="1" i="0"/>
            </a:lvl1pPr>
            <a:lvl2pPr marL="216000" indent="180000">
              <a:buClr>
                <a:schemeClr val="tx2"/>
              </a:buClr>
              <a:defRPr sz="1800"/>
            </a:lvl2pPr>
            <a:lvl3pPr marL="432000" indent="180000">
              <a:buClr>
                <a:schemeClr val="tx2"/>
              </a:buClr>
              <a:buFont typeface="Symbol" panose="05050102010706020507" pitchFamily="18" charset="2"/>
              <a:buChar char="-"/>
              <a:defRPr sz="1600"/>
            </a:lvl3pPr>
            <a:lvl4pPr marL="648000" indent="180000">
              <a:buClr>
                <a:schemeClr val="tx2"/>
              </a:buClr>
              <a:buFont typeface="Wingdings" panose="05000000000000000000" pitchFamily="2" charset="2"/>
              <a:buChar char="§"/>
              <a:defRPr sz="1600"/>
            </a:lvl4pPr>
            <a:lvl5pPr marL="864000" indent="180000">
              <a:buClr>
                <a:schemeClr val="tx2"/>
              </a:buClr>
              <a:buFont typeface="Arial" panose="020B0604020202020204" pitchFamily="34" charset="0"/>
              <a:buChar char="-"/>
              <a:defRPr sz="1600"/>
            </a:lvl5pPr>
          </a:lstStyle>
          <a:p>
            <a:pPr lvl="0"/>
            <a:r>
              <a:rPr lang="de-DE" dirty="0"/>
              <a:t>Textmasterformat bearbeiten</a:t>
            </a:r>
          </a:p>
        </p:txBody>
      </p:sp>
    </p:spTree>
    <p:extLst>
      <p:ext uri="{BB962C8B-B14F-4D97-AF65-F5344CB8AC3E}">
        <p14:creationId xmlns:p14="http://schemas.microsoft.com/office/powerpoint/2010/main" val="3447698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nhalt_Bild_ohne_Untertitel">
    <p:spTree>
      <p:nvGrpSpPr>
        <p:cNvPr id="1" name=""/>
        <p:cNvGrpSpPr/>
        <p:nvPr/>
      </p:nvGrpSpPr>
      <p:grpSpPr>
        <a:xfrm>
          <a:off x="0" y="0"/>
          <a:ext cx="0" cy="0"/>
          <a:chOff x="0" y="0"/>
          <a:chExt cx="0" cy="0"/>
        </a:xfrm>
      </p:grpSpPr>
      <p:sp>
        <p:nvSpPr>
          <p:cNvPr id="3" name="Medienplatzhalter 2"/>
          <p:cNvSpPr>
            <a:spLocks noGrp="1"/>
          </p:cNvSpPr>
          <p:nvPr>
            <p:ph type="media" sz="quarter" idx="14"/>
          </p:nvPr>
        </p:nvSpPr>
        <p:spPr>
          <a:xfrm>
            <a:off x="360000" y="1017000"/>
            <a:ext cx="11484000" cy="4824000"/>
          </a:xfrm>
          <a:prstGeom prst="rect">
            <a:avLst/>
          </a:prstGeom>
        </p:spPr>
        <p:txBody>
          <a:bodyPr/>
          <a:lstStyle/>
          <a:p>
            <a:endParaRPr lang="de-DE"/>
          </a:p>
        </p:txBody>
      </p:sp>
      <p:sp>
        <p:nvSpPr>
          <p:cNvPr id="5" name="Title 1"/>
          <p:cNvSpPr>
            <a:spLocks noGrp="1"/>
          </p:cNvSpPr>
          <p:nvPr>
            <p:ph type="title"/>
          </p:nvPr>
        </p:nvSpPr>
        <p:spPr>
          <a:xfrm>
            <a:off x="360000" y="201600"/>
            <a:ext cx="11484000" cy="543600"/>
          </a:xfrm>
          <a:prstGeom prst="rect">
            <a:avLst/>
          </a:prstGeom>
        </p:spPr>
        <p:txBody>
          <a:bodyPr lIns="0" tIns="0" rIns="0" bIns="0" anchor="b" anchorCtr="0"/>
          <a:lstStyle>
            <a:lvl1pPr algn="l">
              <a:defRPr sz="2000" b="1">
                <a:solidFill>
                  <a:schemeClr val="tx2"/>
                </a:solidFill>
              </a:defRPr>
            </a:lvl1pPr>
          </a:lstStyle>
          <a:p>
            <a:r>
              <a:rPr lang="de-DE"/>
              <a:t>Titelmasterformat durch Klicken bearbeiten</a:t>
            </a:r>
            <a:endParaRPr lang="en-US" dirty="0"/>
          </a:p>
        </p:txBody>
      </p:sp>
    </p:spTree>
    <p:extLst>
      <p:ext uri="{BB962C8B-B14F-4D97-AF65-F5344CB8AC3E}">
        <p14:creationId xmlns:p14="http://schemas.microsoft.com/office/powerpoint/2010/main" val="33441221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3" name="Grafik 2"/>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8421354" y="6044006"/>
            <a:ext cx="3555733" cy="813600"/>
          </a:xfrm>
          <a:prstGeom prst="rect">
            <a:avLst/>
          </a:prstGeom>
        </p:spPr>
      </p:pic>
      <p:sp>
        <p:nvSpPr>
          <p:cNvPr id="9" name="Slide Number Placeholder 5"/>
          <p:cNvSpPr txBox="1">
            <a:spLocks/>
          </p:cNvSpPr>
          <p:nvPr/>
        </p:nvSpPr>
        <p:spPr>
          <a:xfrm>
            <a:off x="1195388" y="6227763"/>
            <a:ext cx="7002462" cy="630237"/>
          </a:xfrm>
          <a:prstGeom prst="rect">
            <a:avLst/>
          </a:prstGeom>
        </p:spPr>
        <p:txBody>
          <a:bodyPr lIns="0" tIns="0" rIns="0" bIns="0"/>
          <a:lstStyle>
            <a:lvl1pPr>
              <a:defRPr sz="2400">
                <a:solidFill>
                  <a:schemeClr val="tx1"/>
                </a:solidFill>
                <a:latin typeface="Arial" pitchFamily="34" charset="0"/>
                <a:ea typeface="ＭＳ Ｐゴシック" pitchFamily="34" charset="-128"/>
              </a:defRPr>
            </a:lvl1pPr>
            <a:lvl2pPr marL="742950" indent="-285750">
              <a:defRPr sz="2400">
                <a:solidFill>
                  <a:schemeClr val="tx1"/>
                </a:solidFill>
                <a:latin typeface="Arial" pitchFamily="34" charset="0"/>
                <a:ea typeface="ＭＳ Ｐゴシック" pitchFamily="34" charset="-128"/>
              </a:defRPr>
            </a:lvl2pPr>
            <a:lvl3pPr marL="1143000" indent="-228600">
              <a:defRPr sz="2400">
                <a:solidFill>
                  <a:schemeClr val="tx1"/>
                </a:solidFill>
                <a:latin typeface="Arial" pitchFamily="34" charset="0"/>
                <a:ea typeface="ＭＳ Ｐゴシック" pitchFamily="34" charset="-128"/>
              </a:defRPr>
            </a:lvl3pPr>
            <a:lvl4pPr marL="1600200" indent="-228600">
              <a:defRPr sz="2400">
                <a:solidFill>
                  <a:schemeClr val="tx1"/>
                </a:solidFill>
                <a:latin typeface="Arial" pitchFamily="34" charset="0"/>
                <a:ea typeface="ＭＳ Ｐゴシック" pitchFamily="34" charset="-128"/>
              </a:defRPr>
            </a:lvl4pPr>
            <a:lvl5pPr marL="2057400" indent="-22860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defRPr/>
            </a:pPr>
            <a:r>
              <a:rPr lang="de-DE" altLang="de-DE" sz="900" dirty="0">
                <a:solidFill>
                  <a:schemeClr val="tx2"/>
                </a:solidFill>
              </a:rPr>
              <a:t>&lt;</a:t>
            </a:r>
            <a:r>
              <a:rPr lang="de-DE" altLang="de-DE" sz="900" dirty="0" err="1">
                <a:solidFill>
                  <a:schemeClr val="tx2"/>
                </a:solidFill>
              </a:rPr>
              <a:t>Präsentationsitel</a:t>
            </a:r>
            <a:r>
              <a:rPr lang="de-DE" altLang="de-DE" sz="900" dirty="0">
                <a:solidFill>
                  <a:schemeClr val="tx2"/>
                </a:solidFill>
              </a:rPr>
              <a:t>&gt; | </a:t>
            </a:r>
            <a:fld id="{AEF2BC5E-3143-4BE6-9542-23B32D36E0D8}" type="datetime1">
              <a:rPr lang="de-DE" altLang="de-DE" sz="900" smtClean="0">
                <a:solidFill>
                  <a:schemeClr val="tx2"/>
                </a:solidFill>
              </a:rPr>
              <a:t>06.10.2022</a:t>
            </a:fld>
            <a:endParaRPr lang="de-DE" altLang="de-DE" sz="900" dirty="0">
              <a:solidFill>
                <a:schemeClr val="tx2"/>
              </a:solidFill>
            </a:endParaRPr>
          </a:p>
          <a:p>
            <a:pPr eaLnBrk="1" hangingPunct="1">
              <a:defRPr/>
            </a:pPr>
            <a:r>
              <a:rPr lang="de-DE" altLang="de-DE" sz="900" dirty="0">
                <a:solidFill>
                  <a:schemeClr val="tx2"/>
                </a:solidFill>
              </a:rPr>
              <a:t>Institut für Mensch-Maschine-Interaktion</a:t>
            </a:r>
            <a:r>
              <a:rPr lang="de-DE" altLang="de-DE" sz="900" baseline="0" dirty="0">
                <a:solidFill>
                  <a:schemeClr val="tx2"/>
                </a:solidFill>
              </a:rPr>
              <a:t> | www.mmi.rwth-aachen.de</a:t>
            </a:r>
          </a:p>
          <a:p>
            <a:pPr eaLnBrk="1" hangingPunct="1">
              <a:defRPr/>
            </a:pPr>
            <a:r>
              <a:rPr lang="de-DE" altLang="de-DE" sz="900" baseline="0" dirty="0">
                <a:solidFill>
                  <a:schemeClr val="tx2"/>
                </a:solidFill>
              </a:rPr>
              <a:t>&lt;Titel&gt; &lt;Name&gt; | Email-Adresse</a:t>
            </a:r>
            <a:endParaRPr lang="de-DE" altLang="de-DE" sz="900" dirty="0">
              <a:solidFill>
                <a:schemeClr val="tx2"/>
              </a:solidFill>
            </a:endParaRPr>
          </a:p>
        </p:txBody>
      </p:sp>
      <p:cxnSp>
        <p:nvCxnSpPr>
          <p:cNvPr id="11" name="Gerader Verbinder 10"/>
          <p:cNvCxnSpPr/>
          <p:nvPr/>
        </p:nvCxnSpPr>
        <p:spPr>
          <a:xfrm>
            <a:off x="360363" y="814388"/>
            <a:ext cx="1148397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a:xfrm>
            <a:off x="360363" y="6042600"/>
            <a:ext cx="1148397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31" name="Textfeld 13"/>
          <p:cNvSpPr txBox="1">
            <a:spLocks noChangeArrowheads="1"/>
          </p:cNvSpPr>
          <p:nvPr/>
        </p:nvSpPr>
        <p:spPr bwMode="auto">
          <a:xfrm>
            <a:off x="360363" y="6227763"/>
            <a:ext cx="73025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ＭＳ Ｐゴシック" pitchFamily="34" charset="-128"/>
              </a:defRPr>
            </a:lvl1pPr>
            <a:lvl2pPr marL="742950" indent="-285750">
              <a:defRPr>
                <a:solidFill>
                  <a:schemeClr val="tx1"/>
                </a:solidFill>
                <a:latin typeface="Arial" panose="020B0604020202020204" pitchFamily="34" charset="0"/>
                <a:ea typeface="ＭＳ Ｐゴシック" pitchFamily="34" charset="-128"/>
              </a:defRPr>
            </a:lvl2pPr>
            <a:lvl3pPr marL="1143000" indent="-228600">
              <a:defRPr>
                <a:solidFill>
                  <a:schemeClr val="tx1"/>
                </a:solidFill>
                <a:latin typeface="Arial" panose="020B0604020202020204" pitchFamily="34" charset="0"/>
                <a:ea typeface="ＭＳ Ｐゴシック" pitchFamily="34" charset="-128"/>
              </a:defRPr>
            </a:lvl3pPr>
            <a:lvl4pPr marL="1600200" indent="-228600">
              <a:defRPr>
                <a:solidFill>
                  <a:schemeClr val="tx1"/>
                </a:solidFill>
                <a:latin typeface="Arial" panose="020B0604020202020204" pitchFamily="34" charset="0"/>
                <a:ea typeface="ＭＳ Ｐゴシック" pitchFamily="34" charset="-128"/>
              </a:defRPr>
            </a:lvl4pPr>
            <a:lvl5pPr marL="2057400" indent="-228600">
              <a:defRPr>
                <a:solidFill>
                  <a:schemeClr val="tx1"/>
                </a:solidFill>
                <a:latin typeface="Arial" panose="020B0604020202020204"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itchFamily="34" charset="-128"/>
              </a:defRPr>
            </a:lvl9pPr>
          </a:lstStyle>
          <a:p>
            <a:pPr eaLnBrk="1" hangingPunct="1"/>
            <a:fld id="{EA166DF1-8784-4B1C-A772-4AE423841D20}" type="slidenum">
              <a:rPr lang="de-DE" altLang="de-DE" sz="900">
                <a:solidFill>
                  <a:schemeClr val="tx2"/>
                </a:solidFill>
              </a:rPr>
              <a:pPr eaLnBrk="1" hangingPunct="1"/>
              <a:t>‹Nr.›</a:t>
            </a:fld>
            <a:endParaRPr lang="de-DE" altLang="de-DE" sz="900" dirty="0">
              <a:solidFill>
                <a:schemeClr val="tx2"/>
              </a:solidFill>
            </a:endParaRPr>
          </a:p>
        </p:txBody>
      </p:sp>
    </p:spTree>
  </p:cSld>
  <p:clrMap bg1="lt1" tx1="dk1" bg2="lt2" tx2="dk2" accent1="accent1" accent2="accent2" accent3="accent3" accent4="accent4" accent5="accent5" accent6="accent6" hlink="hlink" folHlink="folHlink"/>
  <p:sldLayoutIdLst>
    <p:sldLayoutId id="2147483860" r:id="rId1"/>
    <p:sldLayoutId id="2147483861" r:id="rId2"/>
    <p:sldLayoutId id="2147483862" r:id="rId3"/>
    <p:sldLayoutId id="2147483863" r:id="rId4"/>
    <p:sldLayoutId id="2147483864" r:id="rId5"/>
    <p:sldLayoutId id="2147483857" r:id="rId6"/>
    <p:sldLayoutId id="2147483858" r:id="rId7"/>
    <p:sldLayoutId id="2147483865" r:id="rId8"/>
    <p:sldLayoutId id="2147483866" r:id="rId9"/>
    <p:sldLayoutId id="2147483868" r:id="rId10"/>
    <p:sldLayoutId id="2147483859" r:id="rId11"/>
    <p:sldLayoutId id="2147483869" r:id="rId12"/>
    <p:sldLayoutId id="2147483867" r:id="rId13"/>
  </p:sldLayoutIdLst>
  <p:hf hdr="0" ftr="0" dt="0"/>
  <p:txStyles>
    <p:titleStyle>
      <a:lvl1pPr algn="l" rtl="0" eaLnBrk="1" fontAlgn="base" hangingPunct="1">
        <a:lnSpc>
          <a:spcPct val="90000"/>
        </a:lnSpc>
        <a:spcBef>
          <a:spcPct val="0"/>
        </a:spcBef>
        <a:spcAft>
          <a:spcPct val="0"/>
        </a:spcAft>
        <a:defRPr sz="4400" kern="1200">
          <a:solidFill>
            <a:schemeClr val="tx1"/>
          </a:solidFill>
          <a:latin typeface="Arial" panose="020B0604020202020204" pitchFamily="34" charset="0"/>
          <a:ea typeface="ＭＳ Ｐゴシック" charset="0"/>
          <a:cs typeface="Arial" panose="020B0604020202020204" pitchFamily="34" charset="0"/>
        </a:defRPr>
      </a:lvl1pPr>
      <a:lvl2pPr algn="l" rtl="0" eaLnBrk="1" fontAlgn="base" hangingPunct="1">
        <a:lnSpc>
          <a:spcPct val="90000"/>
        </a:lnSpc>
        <a:spcBef>
          <a:spcPct val="0"/>
        </a:spcBef>
        <a:spcAft>
          <a:spcPct val="0"/>
        </a:spcAft>
        <a:defRPr sz="4400">
          <a:solidFill>
            <a:schemeClr val="tx1"/>
          </a:solidFill>
          <a:latin typeface="Arial" panose="020B0604020202020204" pitchFamily="34" charset="0"/>
          <a:ea typeface="ＭＳ Ｐゴシック" charset="0"/>
          <a:cs typeface="Arial" panose="020B0604020202020204" pitchFamily="34" charset="0"/>
        </a:defRPr>
      </a:lvl2pPr>
      <a:lvl3pPr algn="l" rtl="0" eaLnBrk="1" fontAlgn="base" hangingPunct="1">
        <a:lnSpc>
          <a:spcPct val="90000"/>
        </a:lnSpc>
        <a:spcBef>
          <a:spcPct val="0"/>
        </a:spcBef>
        <a:spcAft>
          <a:spcPct val="0"/>
        </a:spcAft>
        <a:defRPr sz="4400">
          <a:solidFill>
            <a:schemeClr val="tx1"/>
          </a:solidFill>
          <a:latin typeface="Arial" panose="020B0604020202020204" pitchFamily="34" charset="0"/>
          <a:ea typeface="ＭＳ Ｐゴシック" charset="0"/>
          <a:cs typeface="Arial" panose="020B0604020202020204" pitchFamily="34" charset="0"/>
        </a:defRPr>
      </a:lvl3pPr>
      <a:lvl4pPr algn="l" rtl="0" eaLnBrk="1" fontAlgn="base" hangingPunct="1">
        <a:lnSpc>
          <a:spcPct val="90000"/>
        </a:lnSpc>
        <a:spcBef>
          <a:spcPct val="0"/>
        </a:spcBef>
        <a:spcAft>
          <a:spcPct val="0"/>
        </a:spcAft>
        <a:defRPr sz="4400">
          <a:solidFill>
            <a:schemeClr val="tx1"/>
          </a:solidFill>
          <a:latin typeface="Arial" panose="020B0604020202020204" pitchFamily="34" charset="0"/>
          <a:ea typeface="ＭＳ Ｐゴシック" charset="0"/>
          <a:cs typeface="Arial" panose="020B0604020202020204" pitchFamily="34" charset="0"/>
        </a:defRPr>
      </a:lvl4pPr>
      <a:lvl5pPr algn="l" rtl="0" eaLnBrk="1" fontAlgn="base" hangingPunct="1">
        <a:lnSpc>
          <a:spcPct val="90000"/>
        </a:lnSpc>
        <a:spcBef>
          <a:spcPct val="0"/>
        </a:spcBef>
        <a:spcAft>
          <a:spcPct val="0"/>
        </a:spcAft>
        <a:defRPr sz="4400">
          <a:solidFill>
            <a:schemeClr val="tx1"/>
          </a:solidFill>
          <a:latin typeface="Arial" panose="020B0604020202020204" pitchFamily="34" charset="0"/>
          <a:ea typeface="ＭＳ Ｐゴシック" charset="0"/>
          <a:cs typeface="Arial" panose="020B0604020202020204" pitchFamily="34" charset="0"/>
        </a:defRPr>
      </a:lvl5pPr>
      <a:lvl6pPr marL="4572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6pPr>
      <a:lvl7pPr marL="9144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7pPr>
      <a:lvl8pPr marL="13716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8pPr>
      <a:lvl9pPr marL="18288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9pPr>
    </p:titleStyle>
    <p:bodyStyle>
      <a:lvl1pPr marL="215900" indent="-215900" algn="l" defTabSz="215900" rtl="0" eaLnBrk="1" fontAlgn="base" hangingPunct="1">
        <a:spcBef>
          <a:spcPct val="0"/>
        </a:spcBef>
        <a:spcAft>
          <a:spcPct val="0"/>
        </a:spcAft>
        <a:buClr>
          <a:schemeClr val="tx2"/>
        </a:buClr>
        <a:buFont typeface="Arial" panose="020B0604020202020204" pitchFamily="34" charset="0"/>
        <a:buChar char="•"/>
        <a:tabLst>
          <a:tab pos="215900" algn="l"/>
        </a:tabLst>
        <a:defRPr kern="1200">
          <a:solidFill>
            <a:schemeClr val="tx1"/>
          </a:solidFill>
          <a:latin typeface="Arial" panose="020B0604020202020204" pitchFamily="34" charset="0"/>
          <a:ea typeface="ＭＳ Ｐゴシック" charset="0"/>
          <a:cs typeface="Arial" panose="020B0604020202020204" pitchFamily="34" charset="0"/>
        </a:defRPr>
      </a:lvl1pPr>
      <a:lvl2pPr marL="431800" indent="-215900" algn="l" rtl="0" eaLnBrk="1" fontAlgn="base" hangingPunct="1">
        <a:spcBef>
          <a:spcPct val="0"/>
        </a:spcBef>
        <a:spcAft>
          <a:spcPct val="0"/>
        </a:spcAft>
        <a:buClr>
          <a:schemeClr val="tx2"/>
        </a:buClr>
        <a:buFont typeface="Symbol" panose="05050102010706020507" pitchFamily="18" charset="2"/>
        <a:buChar char="-"/>
        <a:tabLst>
          <a:tab pos="431800" algn="l"/>
        </a:tabLst>
        <a:defRPr sz="1600" kern="1200">
          <a:solidFill>
            <a:schemeClr val="tx1"/>
          </a:solidFill>
          <a:latin typeface="Arial" panose="020B0604020202020204" pitchFamily="34" charset="0"/>
          <a:ea typeface="Arial" charset="0"/>
          <a:cs typeface="Arial" panose="020B0604020202020204" pitchFamily="34" charset="0"/>
        </a:defRPr>
      </a:lvl2pPr>
      <a:lvl3pPr marL="647700" indent="-215900" algn="l" defTabSz="215900" rtl="0" eaLnBrk="1" fontAlgn="base" hangingPunct="1">
        <a:spcBef>
          <a:spcPct val="0"/>
        </a:spcBef>
        <a:spcAft>
          <a:spcPct val="0"/>
        </a:spcAft>
        <a:buClr>
          <a:schemeClr val="tx2"/>
        </a:buClr>
        <a:buSzPct val="80000"/>
        <a:buFont typeface="Wingdings" panose="05000000000000000000" pitchFamily="2" charset="2"/>
        <a:buChar char="§"/>
        <a:tabLst>
          <a:tab pos="647700" algn="l"/>
        </a:tabLst>
        <a:defRPr sz="1600" kern="1200">
          <a:solidFill>
            <a:schemeClr val="tx1"/>
          </a:solidFill>
          <a:latin typeface="Arial" panose="020B0604020202020204" pitchFamily="34" charset="0"/>
          <a:ea typeface="Arial" charset="0"/>
          <a:cs typeface="Arial" panose="020B0604020202020204" pitchFamily="34" charset="0"/>
        </a:defRPr>
      </a:lvl3pPr>
      <a:lvl4pPr marL="863600" indent="-215900" algn="l" defTabSz="215900" rtl="0" eaLnBrk="1" fontAlgn="base" hangingPunct="1">
        <a:spcBef>
          <a:spcPct val="0"/>
        </a:spcBef>
        <a:spcAft>
          <a:spcPct val="0"/>
        </a:spcAft>
        <a:buClr>
          <a:schemeClr val="tx2"/>
        </a:buClr>
        <a:buSzPct val="100000"/>
        <a:buFont typeface="Arial" panose="020B0604020202020204" pitchFamily="34" charset="0"/>
        <a:buChar char="-"/>
        <a:tabLst>
          <a:tab pos="863600" algn="l"/>
        </a:tabLst>
        <a:defRPr sz="1600" kern="1200">
          <a:solidFill>
            <a:schemeClr val="tx1"/>
          </a:solidFill>
          <a:latin typeface="Arial" panose="020B0604020202020204" pitchFamily="34" charset="0"/>
          <a:ea typeface="Arial" charset="0"/>
          <a:cs typeface="Arial" panose="020B0604020202020204" pitchFamily="34" charset="0"/>
        </a:defRPr>
      </a:lvl4pPr>
      <a:lvl5pPr marL="863600" indent="-215900" algn="l" rtl="0" eaLnBrk="1" fontAlgn="base" hangingPunct="1">
        <a:lnSpc>
          <a:spcPct val="90000"/>
        </a:lnSpc>
        <a:spcBef>
          <a:spcPct val="0"/>
        </a:spcBef>
        <a:spcAft>
          <a:spcPct val="0"/>
        </a:spcAft>
        <a:buClr>
          <a:schemeClr val="tx2"/>
        </a:buClr>
        <a:buFont typeface="Arial" panose="020B0604020202020204" pitchFamily="34" charset="0"/>
        <a:buChar char="-"/>
        <a:tabLst>
          <a:tab pos="895350" algn="l"/>
        </a:tabLst>
        <a:defRPr sz="1600" kern="1200">
          <a:solidFill>
            <a:schemeClr val="tx1"/>
          </a:solidFill>
          <a:latin typeface="Arial" panose="020B0604020202020204" pitchFamily="34" charset="0"/>
          <a:ea typeface="Arial"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comments" Target="../comments/comment1.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comments" Target="../comments/commen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comments" Target="../comments/comment3.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comments" Target="../comments/comment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Layout" Target="../slideLayouts/slideLayout6.xml"/><Relationship Id="rId6" Type="http://schemas.openxmlformats.org/officeDocument/2006/relationships/comments" Target="../comments/comment5.xml"/><Relationship Id="rId5" Type="http://schemas.openxmlformats.org/officeDocument/2006/relationships/image" Target="../media/image4.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90.png"/><Relationship Id="rId1" Type="http://schemas.openxmlformats.org/officeDocument/2006/relationships/slideLayout" Target="../slideLayouts/slideLayout6.xml"/><Relationship Id="rId5" Type="http://schemas.openxmlformats.org/officeDocument/2006/relationships/comments" Target="../comments/comment6.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6016"/>
            <a:ext cx="12192000" cy="45271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 name="Titel 3"/>
          <p:cNvSpPr>
            <a:spLocks noGrp="1"/>
          </p:cNvSpPr>
          <p:nvPr>
            <p:ph type="ctrTitle"/>
          </p:nvPr>
        </p:nvSpPr>
        <p:spPr/>
        <p:txBody>
          <a:bodyPr/>
          <a:lstStyle/>
          <a:p>
            <a:r>
              <a:rPr lang="en-US" dirty="0"/>
              <a:t>Edge-Based Vibration Monitoring System for Textile Machinery</a:t>
            </a:r>
            <a:endParaRPr lang="de-DE" dirty="0"/>
          </a:p>
        </p:txBody>
      </p:sp>
      <p:sp>
        <p:nvSpPr>
          <p:cNvPr id="5" name="Untertitel 4"/>
          <p:cNvSpPr>
            <a:spLocks noGrp="1"/>
          </p:cNvSpPr>
          <p:nvPr>
            <p:ph type="subTitle" idx="1"/>
          </p:nvPr>
        </p:nvSpPr>
        <p:spPr>
          <a:xfrm>
            <a:off x="353400" y="5579513"/>
            <a:ext cx="11484000" cy="812813"/>
          </a:xfrm>
        </p:spPr>
        <p:txBody>
          <a:bodyPr/>
          <a:lstStyle/>
          <a:p>
            <a:r>
              <a:rPr lang="de-DE" dirty="0"/>
              <a:t>Victor Lorhan Loiola Costa – Matric. 390048, 03.05.2022</a:t>
            </a:r>
          </a:p>
        </p:txBody>
      </p:sp>
      <p:pic>
        <p:nvPicPr>
          <p:cNvPr id="1026" name="Picture 2" descr="C:\Users\LorhanSSD\Dropbox\Master_Thesis\presentation_masters_chen\Zwischenvortrag\IMG_20200708_132620.jpg"/>
          <p:cNvPicPr>
            <a:picLocks noChangeAspect="1" noChangeArrowheads="1"/>
          </p:cNvPicPr>
          <p:nvPr/>
        </p:nvPicPr>
        <p:blipFill rotWithShape="1">
          <a:blip r:embed="rId3">
            <a:extLst>
              <a:ext uri="{28A0092B-C50C-407E-A947-70E740481C1C}">
                <a14:useLocalDpi xmlns:a14="http://schemas.microsoft.com/office/drawing/2010/main" val="0"/>
              </a:ext>
            </a:extLst>
          </a:blip>
          <a:srcRect t="19269" r="29411" b="45830"/>
          <a:stretch/>
        </p:blipFill>
        <p:spPr bwMode="auto">
          <a:xfrm>
            <a:off x="1" y="0"/>
            <a:ext cx="12192000" cy="452108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10424" y="6215093"/>
            <a:ext cx="1019177" cy="4570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7" name="Straight Connector 6"/>
          <p:cNvCxnSpPr/>
          <p:nvPr/>
        </p:nvCxnSpPr>
        <p:spPr>
          <a:xfrm>
            <a:off x="8382000" y="6253163"/>
            <a:ext cx="0" cy="399933"/>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29758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3"/>
          </p:nvPr>
        </p:nvSpPr>
        <p:spPr/>
        <p:txBody>
          <a:bodyPr/>
          <a:lstStyle/>
          <a:p>
            <a:r>
              <a:rPr lang="de-DE" dirty="0"/>
              <a:t>Motivation and Tasks</a:t>
            </a:r>
          </a:p>
          <a:p>
            <a:endParaRPr lang="de-DE" dirty="0"/>
          </a:p>
          <a:p>
            <a:r>
              <a:rPr lang="de-DE" dirty="0"/>
              <a:t>Theory Review</a:t>
            </a:r>
          </a:p>
          <a:p>
            <a:endParaRPr lang="de-DE" dirty="0"/>
          </a:p>
          <a:p>
            <a:r>
              <a:rPr lang="de-DE" dirty="0"/>
              <a:t>Concept</a:t>
            </a:r>
          </a:p>
          <a:p>
            <a:endParaRPr lang="de-DE" dirty="0"/>
          </a:p>
          <a:p>
            <a:r>
              <a:rPr lang="de-DE" dirty="0"/>
              <a:t>Current Status</a:t>
            </a:r>
          </a:p>
          <a:p>
            <a:endParaRPr lang="de-DE" dirty="0"/>
          </a:p>
          <a:p>
            <a:r>
              <a:rPr lang="de-DE" dirty="0"/>
              <a:t>Progress Overview</a:t>
            </a:r>
          </a:p>
          <a:p>
            <a:endParaRPr lang="de-DE" dirty="0"/>
          </a:p>
        </p:txBody>
      </p:sp>
      <p:sp>
        <p:nvSpPr>
          <p:cNvPr id="5" name="Inhaltsplatzhalter 4"/>
          <p:cNvSpPr>
            <a:spLocks noGrp="1"/>
          </p:cNvSpPr>
          <p:nvPr>
            <p:ph idx="1"/>
          </p:nvPr>
        </p:nvSpPr>
        <p:spPr/>
        <p:txBody>
          <a:bodyPr/>
          <a:lstStyle/>
          <a:p>
            <a:endParaRPr lang="de-DE" dirty="0"/>
          </a:p>
        </p:txBody>
      </p:sp>
      <p:sp>
        <p:nvSpPr>
          <p:cNvPr id="4" name="Titel 3"/>
          <p:cNvSpPr>
            <a:spLocks noGrp="1"/>
          </p:cNvSpPr>
          <p:nvPr>
            <p:ph type="title"/>
          </p:nvPr>
        </p:nvSpPr>
        <p:spPr/>
        <p:txBody>
          <a:bodyPr/>
          <a:lstStyle/>
          <a:p>
            <a:r>
              <a:rPr lang="de-DE" dirty="0"/>
              <a:t>Contents</a:t>
            </a:r>
          </a:p>
        </p:txBody>
      </p:sp>
      <p:sp>
        <p:nvSpPr>
          <p:cNvPr id="7" name="TextBox 6"/>
          <p:cNvSpPr txBox="1"/>
          <p:nvPr/>
        </p:nvSpPr>
        <p:spPr>
          <a:xfrm>
            <a:off x="1139822" y="6181132"/>
            <a:ext cx="4232275" cy="507831"/>
          </a:xfrm>
          <a:prstGeom prst="rect">
            <a:avLst/>
          </a:prstGeom>
          <a:solidFill>
            <a:schemeClr val="bg1"/>
          </a:solidFill>
        </p:spPr>
        <p:txBody>
          <a:bodyPr wrap="square" rtlCol="0">
            <a:spAutoFit/>
          </a:bodyPr>
          <a:lstStyle/>
          <a:p>
            <a:r>
              <a:rPr lang="en-US" sz="900" dirty="0">
                <a:solidFill>
                  <a:schemeClr val="tx2"/>
                </a:solidFill>
              </a:rPr>
              <a:t>Edge-Based Vibration Monitoring System for Textile Machinery | 03.05.2022</a:t>
            </a:r>
          </a:p>
          <a:p>
            <a:r>
              <a:rPr lang="en-US" sz="900" dirty="0" err="1">
                <a:solidFill>
                  <a:schemeClr val="tx2"/>
                </a:solidFill>
              </a:rPr>
              <a:t>Institut</a:t>
            </a:r>
            <a:r>
              <a:rPr lang="en-US" sz="900" dirty="0">
                <a:solidFill>
                  <a:schemeClr val="tx2"/>
                </a:solidFill>
              </a:rPr>
              <a:t> </a:t>
            </a:r>
            <a:r>
              <a:rPr lang="en-US" sz="900" dirty="0" err="1">
                <a:solidFill>
                  <a:schemeClr val="tx2"/>
                </a:solidFill>
              </a:rPr>
              <a:t>für</a:t>
            </a:r>
            <a:r>
              <a:rPr lang="en-US" sz="900" dirty="0">
                <a:solidFill>
                  <a:schemeClr val="tx2"/>
                </a:solidFill>
              </a:rPr>
              <a:t> Mensch-</a:t>
            </a:r>
            <a:r>
              <a:rPr lang="en-US" sz="900" dirty="0" err="1">
                <a:solidFill>
                  <a:schemeClr val="tx2"/>
                </a:solidFill>
              </a:rPr>
              <a:t>Maschine</a:t>
            </a:r>
            <a:r>
              <a:rPr lang="en-US" sz="900" dirty="0">
                <a:solidFill>
                  <a:schemeClr val="tx2"/>
                </a:solidFill>
              </a:rPr>
              <a:t>-</a:t>
            </a:r>
            <a:r>
              <a:rPr lang="en-US" sz="900" dirty="0" err="1">
                <a:solidFill>
                  <a:schemeClr val="tx2"/>
                </a:solidFill>
              </a:rPr>
              <a:t>Interaktion</a:t>
            </a:r>
            <a:r>
              <a:rPr lang="en-US" sz="900" dirty="0">
                <a:solidFill>
                  <a:schemeClr val="tx2"/>
                </a:solidFill>
              </a:rPr>
              <a:t> | www.mmi.rwth-aachen.de</a:t>
            </a:r>
          </a:p>
          <a:p>
            <a:r>
              <a:rPr lang="en-US" sz="900" dirty="0">
                <a:solidFill>
                  <a:schemeClr val="tx2"/>
                </a:solidFill>
              </a:rPr>
              <a:t>Victor </a:t>
            </a:r>
            <a:r>
              <a:rPr lang="en-US" sz="900" dirty="0" err="1">
                <a:solidFill>
                  <a:schemeClr val="tx2"/>
                </a:solidFill>
              </a:rPr>
              <a:t>Lorhan</a:t>
            </a:r>
            <a:r>
              <a:rPr lang="en-US" sz="900" dirty="0">
                <a:solidFill>
                  <a:schemeClr val="tx2"/>
                </a:solidFill>
              </a:rPr>
              <a:t> </a:t>
            </a:r>
            <a:r>
              <a:rPr lang="en-US" sz="900" dirty="0" err="1">
                <a:solidFill>
                  <a:schemeClr val="tx2"/>
                </a:solidFill>
              </a:rPr>
              <a:t>Loiola</a:t>
            </a:r>
            <a:r>
              <a:rPr lang="en-US" sz="900" dirty="0">
                <a:solidFill>
                  <a:schemeClr val="tx2"/>
                </a:solidFill>
              </a:rPr>
              <a:t> Costa | lorhan.costa@rwth-aachen.de</a:t>
            </a:r>
          </a:p>
        </p:txBody>
      </p:sp>
      <p:pic>
        <p:nvPicPr>
          <p:cNvPr id="8"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0424" y="6215093"/>
            <a:ext cx="1019177" cy="4570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9" name="Straight Connector 8"/>
          <p:cNvCxnSpPr/>
          <p:nvPr/>
        </p:nvCxnSpPr>
        <p:spPr>
          <a:xfrm>
            <a:off x="8382000" y="6253163"/>
            <a:ext cx="0" cy="399933"/>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40609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3"/>
          </p:nvPr>
        </p:nvSpPr>
        <p:spPr/>
        <p:txBody>
          <a:bodyPr/>
          <a:lstStyle/>
          <a:p>
            <a:r>
              <a:rPr lang="de-DE" dirty="0"/>
              <a:t>Condition monitoring</a:t>
            </a:r>
          </a:p>
          <a:p>
            <a:pPr lvl="1"/>
            <a:r>
              <a:rPr lang="de-DE" dirty="0"/>
              <a:t>Optimization of maintenance schedules</a:t>
            </a:r>
          </a:p>
          <a:p>
            <a:pPr lvl="1"/>
            <a:r>
              <a:rPr lang="de-DE" dirty="0"/>
              <a:t>Reduced maintenance costs</a:t>
            </a:r>
          </a:p>
          <a:p>
            <a:pPr lvl="1"/>
            <a:r>
              <a:rPr lang="de-DE" dirty="0"/>
              <a:t>Reduction of unscheduled machine stops</a:t>
            </a:r>
          </a:p>
          <a:p>
            <a:pPr marL="215900" lvl="1" indent="0">
              <a:buNone/>
            </a:pPr>
            <a:endParaRPr lang="de-DE" dirty="0"/>
          </a:p>
          <a:p>
            <a:r>
              <a:rPr lang="de-DE" dirty="0"/>
              <a:t>IoT</a:t>
            </a:r>
          </a:p>
          <a:p>
            <a:pPr lvl="1"/>
            <a:r>
              <a:rPr lang="de-DE" dirty="0"/>
              <a:t>Sensor networks</a:t>
            </a:r>
          </a:p>
          <a:p>
            <a:pPr lvl="2"/>
            <a:r>
              <a:rPr lang="de-DE" dirty="0"/>
              <a:t>Data generation, transmission and storage</a:t>
            </a:r>
          </a:p>
          <a:p>
            <a:pPr lvl="1"/>
            <a:r>
              <a:rPr lang="de-DE" dirty="0"/>
              <a:t>Integration with cloud infrastructure</a:t>
            </a:r>
          </a:p>
          <a:p>
            <a:endParaRPr lang="de-DE" dirty="0"/>
          </a:p>
          <a:p>
            <a:r>
              <a:rPr lang="de-DE" dirty="0"/>
              <a:t>Edge computing</a:t>
            </a:r>
          </a:p>
          <a:p>
            <a:pPr lvl="1"/>
            <a:r>
              <a:rPr lang="de-DE" dirty="0"/>
              <a:t>Descentralized</a:t>
            </a:r>
          </a:p>
          <a:p>
            <a:pPr lvl="1"/>
            <a:r>
              <a:rPr lang="de-DE" dirty="0"/>
              <a:t>Efficient use of resources (energy, bandwidth, time...)</a:t>
            </a:r>
          </a:p>
          <a:p>
            <a:pPr lvl="1"/>
            <a:endParaRPr lang="de-DE" dirty="0"/>
          </a:p>
          <a:p>
            <a:endParaRPr lang="de-DE" dirty="0"/>
          </a:p>
        </p:txBody>
      </p:sp>
      <p:sp>
        <p:nvSpPr>
          <p:cNvPr id="5" name="Inhaltsplatzhalter 4"/>
          <p:cNvSpPr>
            <a:spLocks noGrp="1"/>
          </p:cNvSpPr>
          <p:nvPr>
            <p:ph idx="1"/>
          </p:nvPr>
        </p:nvSpPr>
        <p:spPr/>
        <p:txBody>
          <a:bodyPr/>
          <a:lstStyle/>
          <a:p>
            <a:r>
              <a:rPr lang="de-DE" dirty="0"/>
              <a:t>Intelligent Vibration Monitoring</a:t>
            </a:r>
          </a:p>
        </p:txBody>
      </p:sp>
      <p:sp>
        <p:nvSpPr>
          <p:cNvPr id="4" name="Titel 3"/>
          <p:cNvSpPr>
            <a:spLocks noGrp="1"/>
          </p:cNvSpPr>
          <p:nvPr>
            <p:ph type="title"/>
          </p:nvPr>
        </p:nvSpPr>
        <p:spPr/>
        <p:txBody>
          <a:bodyPr/>
          <a:lstStyle/>
          <a:p>
            <a:r>
              <a:rPr lang="de-DE" dirty="0"/>
              <a:t>Motivation and Tasks</a:t>
            </a: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51414" y="1025985"/>
            <a:ext cx="4775630" cy="38866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p:cNvSpPr txBox="1"/>
          <p:nvPr/>
        </p:nvSpPr>
        <p:spPr>
          <a:xfrm>
            <a:off x="6251414" y="4920363"/>
            <a:ext cx="3820333" cy="307777"/>
          </a:xfrm>
          <a:prstGeom prst="rect">
            <a:avLst/>
          </a:prstGeom>
          <a:noFill/>
        </p:spPr>
        <p:txBody>
          <a:bodyPr wrap="square" rtlCol="0">
            <a:spAutoFit/>
          </a:bodyPr>
          <a:lstStyle/>
          <a:p>
            <a:r>
              <a:rPr lang="de-DE" sz="1400" i="1" dirty="0"/>
              <a:t>Source: DELTA Systems</a:t>
            </a:r>
          </a:p>
        </p:txBody>
      </p:sp>
      <p:sp>
        <p:nvSpPr>
          <p:cNvPr id="9" name="TextBox 8"/>
          <p:cNvSpPr txBox="1"/>
          <p:nvPr/>
        </p:nvSpPr>
        <p:spPr>
          <a:xfrm>
            <a:off x="1139822" y="6181132"/>
            <a:ext cx="4232275" cy="507831"/>
          </a:xfrm>
          <a:prstGeom prst="rect">
            <a:avLst/>
          </a:prstGeom>
          <a:solidFill>
            <a:schemeClr val="bg1"/>
          </a:solidFill>
        </p:spPr>
        <p:txBody>
          <a:bodyPr wrap="square" rtlCol="0">
            <a:spAutoFit/>
          </a:bodyPr>
          <a:lstStyle/>
          <a:p>
            <a:r>
              <a:rPr lang="en-US" sz="900" dirty="0">
                <a:solidFill>
                  <a:schemeClr val="tx2"/>
                </a:solidFill>
              </a:rPr>
              <a:t>Edge-Based Vibration Monitoring System for Textile Machinery | 03.05.2022</a:t>
            </a:r>
          </a:p>
          <a:p>
            <a:r>
              <a:rPr lang="en-US" sz="900" dirty="0" err="1">
                <a:solidFill>
                  <a:schemeClr val="tx2"/>
                </a:solidFill>
              </a:rPr>
              <a:t>Institut</a:t>
            </a:r>
            <a:r>
              <a:rPr lang="en-US" sz="900" dirty="0">
                <a:solidFill>
                  <a:schemeClr val="tx2"/>
                </a:solidFill>
              </a:rPr>
              <a:t> </a:t>
            </a:r>
            <a:r>
              <a:rPr lang="en-US" sz="900" dirty="0" err="1">
                <a:solidFill>
                  <a:schemeClr val="tx2"/>
                </a:solidFill>
              </a:rPr>
              <a:t>für</a:t>
            </a:r>
            <a:r>
              <a:rPr lang="en-US" sz="900" dirty="0">
                <a:solidFill>
                  <a:schemeClr val="tx2"/>
                </a:solidFill>
              </a:rPr>
              <a:t> Mensch-</a:t>
            </a:r>
            <a:r>
              <a:rPr lang="en-US" sz="900" dirty="0" err="1">
                <a:solidFill>
                  <a:schemeClr val="tx2"/>
                </a:solidFill>
              </a:rPr>
              <a:t>Maschine</a:t>
            </a:r>
            <a:r>
              <a:rPr lang="en-US" sz="900" dirty="0">
                <a:solidFill>
                  <a:schemeClr val="tx2"/>
                </a:solidFill>
              </a:rPr>
              <a:t>-</a:t>
            </a:r>
            <a:r>
              <a:rPr lang="en-US" sz="900" dirty="0" err="1">
                <a:solidFill>
                  <a:schemeClr val="tx2"/>
                </a:solidFill>
              </a:rPr>
              <a:t>Interaktion</a:t>
            </a:r>
            <a:r>
              <a:rPr lang="en-US" sz="900" dirty="0">
                <a:solidFill>
                  <a:schemeClr val="tx2"/>
                </a:solidFill>
              </a:rPr>
              <a:t> | www.mmi.rwth-aachen.de</a:t>
            </a:r>
          </a:p>
          <a:p>
            <a:r>
              <a:rPr lang="en-US" sz="900" dirty="0">
                <a:solidFill>
                  <a:schemeClr val="tx2"/>
                </a:solidFill>
              </a:rPr>
              <a:t>Victor </a:t>
            </a:r>
            <a:r>
              <a:rPr lang="en-US" sz="900" dirty="0" err="1">
                <a:solidFill>
                  <a:schemeClr val="tx2"/>
                </a:solidFill>
              </a:rPr>
              <a:t>Lorhan</a:t>
            </a:r>
            <a:r>
              <a:rPr lang="en-US" sz="900" dirty="0">
                <a:solidFill>
                  <a:schemeClr val="tx2"/>
                </a:solidFill>
              </a:rPr>
              <a:t> </a:t>
            </a:r>
            <a:r>
              <a:rPr lang="en-US" sz="900" dirty="0" err="1">
                <a:solidFill>
                  <a:schemeClr val="tx2"/>
                </a:solidFill>
              </a:rPr>
              <a:t>Loiola</a:t>
            </a:r>
            <a:r>
              <a:rPr lang="en-US" sz="900" dirty="0">
                <a:solidFill>
                  <a:schemeClr val="tx2"/>
                </a:solidFill>
              </a:rPr>
              <a:t> Costa | lorhan.costa@rwth-aachen.de</a:t>
            </a:r>
          </a:p>
        </p:txBody>
      </p:sp>
      <p:sp>
        <p:nvSpPr>
          <p:cNvPr id="10" name="Oval 9"/>
          <p:cNvSpPr/>
          <p:nvPr/>
        </p:nvSpPr>
        <p:spPr>
          <a:xfrm>
            <a:off x="8018003" y="2010169"/>
            <a:ext cx="1186453" cy="1027755"/>
          </a:xfrm>
          <a:prstGeom prst="ellipse">
            <a:avLst/>
          </a:prstGeom>
          <a:no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1" name="Picture 1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10424" y="6215093"/>
            <a:ext cx="1019177" cy="4570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2" name="Straight Connector 11"/>
          <p:cNvCxnSpPr/>
          <p:nvPr/>
        </p:nvCxnSpPr>
        <p:spPr>
          <a:xfrm>
            <a:off x="8382000" y="6253163"/>
            <a:ext cx="0" cy="399933"/>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0901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3"/>
          </p:nvPr>
        </p:nvSpPr>
        <p:spPr>
          <a:xfrm>
            <a:off x="360000" y="1570500"/>
            <a:ext cx="4888275" cy="4182600"/>
          </a:xfrm>
        </p:spPr>
        <p:txBody>
          <a:bodyPr/>
          <a:lstStyle/>
          <a:p>
            <a:r>
              <a:rPr lang="de-DE" dirty="0"/>
              <a:t>Wireless sensor systems</a:t>
            </a:r>
          </a:p>
          <a:p>
            <a:pPr lvl="1"/>
            <a:r>
              <a:rPr lang="de-DE" dirty="0"/>
              <a:t>Battery powered</a:t>
            </a:r>
          </a:p>
          <a:p>
            <a:pPr lvl="1"/>
            <a:r>
              <a:rPr lang="de-DE" dirty="0"/>
              <a:t>Radio communication</a:t>
            </a:r>
          </a:p>
          <a:p>
            <a:endParaRPr lang="de-DE" dirty="0"/>
          </a:p>
          <a:p>
            <a:r>
              <a:rPr lang="de-DE" dirty="0"/>
              <a:t>Development</a:t>
            </a:r>
          </a:p>
          <a:p>
            <a:pPr lvl="1"/>
            <a:r>
              <a:rPr lang="de-DE" dirty="0"/>
              <a:t>Hardware</a:t>
            </a:r>
          </a:p>
          <a:p>
            <a:pPr lvl="2"/>
            <a:r>
              <a:rPr lang="de-DE" dirty="0"/>
              <a:t>electronics, mechanics</a:t>
            </a:r>
          </a:p>
          <a:p>
            <a:pPr lvl="1"/>
            <a:r>
              <a:rPr lang="de-DE" dirty="0"/>
              <a:t> Firmware</a:t>
            </a:r>
          </a:p>
          <a:p>
            <a:pPr lvl="2"/>
            <a:r>
              <a:rPr lang="de-DE" dirty="0"/>
              <a:t>microcontroller systems, embedded Linux</a:t>
            </a:r>
          </a:p>
          <a:p>
            <a:pPr lvl="1"/>
            <a:r>
              <a:rPr lang="de-DE" dirty="0"/>
              <a:t>Software</a:t>
            </a:r>
          </a:p>
          <a:p>
            <a:pPr lvl="2"/>
            <a:r>
              <a:rPr lang="de-DE" dirty="0"/>
              <a:t>GUI‘s, data analysis, database &amp; cloud connectivity...</a:t>
            </a:r>
          </a:p>
          <a:p>
            <a:endParaRPr lang="de-DE" dirty="0"/>
          </a:p>
        </p:txBody>
      </p:sp>
      <p:sp>
        <p:nvSpPr>
          <p:cNvPr id="5" name="Inhaltsplatzhalter 4"/>
          <p:cNvSpPr>
            <a:spLocks noGrp="1"/>
          </p:cNvSpPr>
          <p:nvPr>
            <p:ph idx="1"/>
          </p:nvPr>
        </p:nvSpPr>
        <p:spPr/>
        <p:txBody>
          <a:bodyPr/>
          <a:lstStyle/>
          <a:p>
            <a:r>
              <a:rPr lang="de-DE" dirty="0"/>
              <a:t>DELTA Systems GbR</a:t>
            </a:r>
          </a:p>
        </p:txBody>
      </p:sp>
      <p:sp>
        <p:nvSpPr>
          <p:cNvPr id="4" name="Titel 3"/>
          <p:cNvSpPr>
            <a:spLocks noGrp="1"/>
          </p:cNvSpPr>
          <p:nvPr>
            <p:ph type="title"/>
          </p:nvPr>
        </p:nvSpPr>
        <p:spPr/>
        <p:txBody>
          <a:bodyPr/>
          <a:lstStyle/>
          <a:p>
            <a:r>
              <a:rPr lang="de-DE" dirty="0"/>
              <a:t>Motivation and Tasks</a:t>
            </a:r>
          </a:p>
        </p:txBody>
      </p:sp>
      <p:sp>
        <p:nvSpPr>
          <p:cNvPr id="7" name="TextBox 6"/>
          <p:cNvSpPr txBox="1"/>
          <p:nvPr/>
        </p:nvSpPr>
        <p:spPr>
          <a:xfrm>
            <a:off x="6251414" y="4920363"/>
            <a:ext cx="3820333" cy="307777"/>
          </a:xfrm>
          <a:prstGeom prst="rect">
            <a:avLst/>
          </a:prstGeom>
          <a:noFill/>
        </p:spPr>
        <p:txBody>
          <a:bodyPr wrap="square" rtlCol="0">
            <a:spAutoFit/>
          </a:bodyPr>
          <a:lstStyle/>
          <a:p>
            <a:r>
              <a:rPr lang="de-DE" sz="1400" i="1" dirty="0"/>
              <a:t>Source: DELTA Systems</a:t>
            </a:r>
          </a:p>
        </p:txBody>
      </p:sp>
      <p:sp>
        <p:nvSpPr>
          <p:cNvPr id="9" name="TextBox 8"/>
          <p:cNvSpPr txBox="1"/>
          <p:nvPr/>
        </p:nvSpPr>
        <p:spPr>
          <a:xfrm>
            <a:off x="1139822" y="6181132"/>
            <a:ext cx="4232275" cy="507831"/>
          </a:xfrm>
          <a:prstGeom prst="rect">
            <a:avLst/>
          </a:prstGeom>
          <a:solidFill>
            <a:schemeClr val="bg1"/>
          </a:solidFill>
        </p:spPr>
        <p:txBody>
          <a:bodyPr wrap="square" rtlCol="0">
            <a:spAutoFit/>
          </a:bodyPr>
          <a:lstStyle/>
          <a:p>
            <a:r>
              <a:rPr lang="en-US" sz="900" dirty="0">
                <a:solidFill>
                  <a:schemeClr val="tx2"/>
                </a:solidFill>
              </a:rPr>
              <a:t>Edge-Based Vibration Monitoring System for Textile Machinery | 03.05.2022</a:t>
            </a:r>
          </a:p>
          <a:p>
            <a:r>
              <a:rPr lang="en-US" sz="900" dirty="0" err="1">
                <a:solidFill>
                  <a:schemeClr val="tx2"/>
                </a:solidFill>
              </a:rPr>
              <a:t>Institut</a:t>
            </a:r>
            <a:r>
              <a:rPr lang="en-US" sz="900" dirty="0">
                <a:solidFill>
                  <a:schemeClr val="tx2"/>
                </a:solidFill>
              </a:rPr>
              <a:t> </a:t>
            </a:r>
            <a:r>
              <a:rPr lang="en-US" sz="900" dirty="0" err="1">
                <a:solidFill>
                  <a:schemeClr val="tx2"/>
                </a:solidFill>
              </a:rPr>
              <a:t>für</a:t>
            </a:r>
            <a:r>
              <a:rPr lang="en-US" sz="900" dirty="0">
                <a:solidFill>
                  <a:schemeClr val="tx2"/>
                </a:solidFill>
              </a:rPr>
              <a:t> Mensch-</a:t>
            </a:r>
            <a:r>
              <a:rPr lang="en-US" sz="900" dirty="0" err="1">
                <a:solidFill>
                  <a:schemeClr val="tx2"/>
                </a:solidFill>
              </a:rPr>
              <a:t>Maschine</a:t>
            </a:r>
            <a:r>
              <a:rPr lang="en-US" sz="900" dirty="0">
                <a:solidFill>
                  <a:schemeClr val="tx2"/>
                </a:solidFill>
              </a:rPr>
              <a:t>-</a:t>
            </a:r>
            <a:r>
              <a:rPr lang="en-US" sz="900" dirty="0" err="1">
                <a:solidFill>
                  <a:schemeClr val="tx2"/>
                </a:solidFill>
              </a:rPr>
              <a:t>Interaktion</a:t>
            </a:r>
            <a:r>
              <a:rPr lang="en-US" sz="900" dirty="0">
                <a:solidFill>
                  <a:schemeClr val="tx2"/>
                </a:solidFill>
              </a:rPr>
              <a:t> | www.mmi.rwth-aachen.de</a:t>
            </a:r>
          </a:p>
          <a:p>
            <a:r>
              <a:rPr lang="en-US" sz="900" dirty="0">
                <a:solidFill>
                  <a:schemeClr val="tx2"/>
                </a:solidFill>
              </a:rPr>
              <a:t>Victor </a:t>
            </a:r>
            <a:r>
              <a:rPr lang="en-US" sz="900" dirty="0" err="1">
                <a:solidFill>
                  <a:schemeClr val="tx2"/>
                </a:solidFill>
              </a:rPr>
              <a:t>Lorhan</a:t>
            </a:r>
            <a:r>
              <a:rPr lang="en-US" sz="900" dirty="0">
                <a:solidFill>
                  <a:schemeClr val="tx2"/>
                </a:solidFill>
              </a:rPr>
              <a:t> </a:t>
            </a:r>
            <a:r>
              <a:rPr lang="en-US" sz="900" dirty="0" err="1">
                <a:solidFill>
                  <a:schemeClr val="tx2"/>
                </a:solidFill>
              </a:rPr>
              <a:t>Loiola</a:t>
            </a:r>
            <a:r>
              <a:rPr lang="en-US" sz="900" dirty="0">
                <a:solidFill>
                  <a:schemeClr val="tx2"/>
                </a:solidFill>
              </a:rPr>
              <a:t> Costa | lorhan.costa@rwth-aachen.de</a:t>
            </a:r>
          </a:p>
        </p:txBody>
      </p:sp>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482856" y="952926"/>
            <a:ext cx="5931479" cy="3967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10424" y="6215093"/>
            <a:ext cx="1019177" cy="4570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0" name="Straight Connector 9"/>
          <p:cNvCxnSpPr/>
          <p:nvPr/>
        </p:nvCxnSpPr>
        <p:spPr>
          <a:xfrm>
            <a:off x="8382000" y="6253163"/>
            <a:ext cx="0" cy="399933"/>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73009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Rechteck 49">
            <a:extLst>
              <a:ext uri="{FF2B5EF4-FFF2-40B4-BE49-F238E27FC236}">
                <a16:creationId xmlns:a16="http://schemas.microsoft.com/office/drawing/2014/main" id="{5BAD1354-AF0C-EDA4-81E9-4269CF4DC4A9}"/>
              </a:ext>
            </a:extLst>
          </p:cNvPr>
          <p:cNvSpPr/>
          <p:nvPr/>
        </p:nvSpPr>
        <p:spPr>
          <a:xfrm>
            <a:off x="737773" y="1748179"/>
            <a:ext cx="3257379" cy="2821724"/>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8" name="Rechteck 37">
            <a:extLst>
              <a:ext uri="{FF2B5EF4-FFF2-40B4-BE49-F238E27FC236}">
                <a16:creationId xmlns:a16="http://schemas.microsoft.com/office/drawing/2014/main" id="{6753E79D-4DBE-34DF-07DE-53E7E15812D5}"/>
              </a:ext>
            </a:extLst>
          </p:cNvPr>
          <p:cNvSpPr/>
          <p:nvPr/>
        </p:nvSpPr>
        <p:spPr>
          <a:xfrm>
            <a:off x="7374194" y="1839738"/>
            <a:ext cx="2206918" cy="262588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1" name="Rechteck 30">
            <a:extLst>
              <a:ext uri="{FF2B5EF4-FFF2-40B4-BE49-F238E27FC236}">
                <a16:creationId xmlns:a16="http://schemas.microsoft.com/office/drawing/2014/main" id="{A65BA164-623E-D967-A65C-78E2725F4841}"/>
              </a:ext>
            </a:extLst>
          </p:cNvPr>
          <p:cNvSpPr/>
          <p:nvPr/>
        </p:nvSpPr>
        <p:spPr>
          <a:xfrm>
            <a:off x="4572294" y="1839738"/>
            <a:ext cx="2206918" cy="2625880"/>
          </a:xfrm>
          <a:prstGeom prst="rect">
            <a:avLst/>
          </a:prstGeom>
          <a:solidFill>
            <a:schemeClr val="bg1"/>
          </a:solidFill>
          <a:ln w="190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717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09629" y="3061119"/>
            <a:ext cx="1350315" cy="13503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2" name="Picture 4"/>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l="8671" r="3191"/>
          <a:stretch/>
        </p:blipFill>
        <p:spPr bwMode="auto">
          <a:xfrm>
            <a:off x="4921230" y="3060273"/>
            <a:ext cx="1492363" cy="10975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3"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763554" y="2967460"/>
            <a:ext cx="1517650" cy="1081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Right Arrow 7"/>
          <p:cNvSpPr/>
          <p:nvPr/>
        </p:nvSpPr>
        <p:spPr>
          <a:xfrm>
            <a:off x="736504" y="4761712"/>
            <a:ext cx="9057637" cy="982695"/>
          </a:xfrm>
          <a:prstGeom prst="rightArrow">
            <a:avLst/>
          </a:prstGeom>
          <a:gradFill>
            <a:gsLst>
              <a:gs pos="0">
                <a:srgbClr val="000082"/>
              </a:gs>
              <a:gs pos="30000">
                <a:srgbClr val="66008F"/>
              </a:gs>
              <a:gs pos="64999">
                <a:srgbClr val="BA0066"/>
              </a:gs>
              <a:gs pos="89999">
                <a:srgbClr val="FF0000"/>
              </a:gs>
              <a:gs pos="100000">
                <a:srgbClr val="FF8200"/>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a:t>Closer to </a:t>
            </a:r>
            <a:r>
              <a:rPr lang="de-DE" dirty="0" err="1"/>
              <a:t>the</a:t>
            </a:r>
            <a:r>
              <a:rPr lang="de-DE" dirty="0"/>
              <a:t> </a:t>
            </a:r>
            <a:r>
              <a:rPr lang="de-DE" dirty="0" err="1"/>
              <a:t>user</a:t>
            </a:r>
            <a:r>
              <a:rPr lang="de-DE" dirty="0"/>
              <a:t>                                                        Closer to </a:t>
            </a:r>
            <a:r>
              <a:rPr lang="de-DE" dirty="0" err="1"/>
              <a:t>the</a:t>
            </a:r>
            <a:r>
              <a:rPr lang="de-DE" dirty="0"/>
              <a:t> source of data</a:t>
            </a:r>
          </a:p>
        </p:txBody>
      </p:sp>
      <p:sp>
        <p:nvSpPr>
          <p:cNvPr id="9" name="Rectangle 8"/>
          <p:cNvSpPr/>
          <p:nvPr/>
        </p:nvSpPr>
        <p:spPr>
          <a:xfrm>
            <a:off x="4293139" y="1677866"/>
            <a:ext cx="5501002" cy="3046534"/>
          </a:xfrm>
          <a:prstGeom prst="rect">
            <a:avLst/>
          </a:prstGeom>
          <a:noFill/>
          <a:ln w="28575">
            <a:solidFill>
              <a:schemeClr val="tx1">
                <a:lumMod val="95000"/>
                <a:lumOff val="5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de-DE" dirty="0">
              <a:solidFill>
                <a:schemeClr val="tx1"/>
              </a:solidFill>
            </a:endParaRPr>
          </a:p>
        </p:txBody>
      </p:sp>
      <p:sp>
        <p:nvSpPr>
          <p:cNvPr id="18" name="TextBox 17"/>
          <p:cNvSpPr txBox="1"/>
          <p:nvPr/>
        </p:nvSpPr>
        <p:spPr>
          <a:xfrm>
            <a:off x="4572294" y="4093640"/>
            <a:ext cx="2288024" cy="307777"/>
          </a:xfrm>
          <a:prstGeom prst="rect">
            <a:avLst/>
          </a:prstGeom>
          <a:noFill/>
        </p:spPr>
        <p:txBody>
          <a:bodyPr wrap="square" rtlCol="0">
            <a:spAutoFit/>
          </a:bodyPr>
          <a:lstStyle/>
          <a:p>
            <a:r>
              <a:rPr lang="de-DE" sz="1400" i="1" dirty="0"/>
              <a:t>Source: DELTA Systems</a:t>
            </a:r>
          </a:p>
        </p:txBody>
      </p:sp>
      <p:sp>
        <p:nvSpPr>
          <p:cNvPr id="19" name="TextBox 18"/>
          <p:cNvSpPr txBox="1"/>
          <p:nvPr/>
        </p:nvSpPr>
        <p:spPr>
          <a:xfrm>
            <a:off x="7406780" y="4086831"/>
            <a:ext cx="2288024" cy="307777"/>
          </a:xfrm>
          <a:prstGeom prst="rect">
            <a:avLst/>
          </a:prstGeom>
          <a:noFill/>
        </p:spPr>
        <p:txBody>
          <a:bodyPr wrap="square" rtlCol="0">
            <a:spAutoFit/>
          </a:bodyPr>
          <a:lstStyle/>
          <a:p>
            <a:r>
              <a:rPr lang="de-DE" sz="1400" i="1" dirty="0"/>
              <a:t>Source: DELTA Systems</a:t>
            </a:r>
          </a:p>
        </p:txBody>
      </p:sp>
      <p:sp>
        <p:nvSpPr>
          <p:cNvPr id="16" name="TextBox 15"/>
          <p:cNvSpPr txBox="1"/>
          <p:nvPr/>
        </p:nvSpPr>
        <p:spPr>
          <a:xfrm>
            <a:off x="1183364" y="6529475"/>
            <a:ext cx="4232275" cy="507831"/>
          </a:xfrm>
          <a:prstGeom prst="rect">
            <a:avLst/>
          </a:prstGeom>
          <a:solidFill>
            <a:schemeClr val="bg1"/>
          </a:solidFill>
        </p:spPr>
        <p:txBody>
          <a:bodyPr wrap="square" rtlCol="0">
            <a:spAutoFit/>
          </a:bodyPr>
          <a:lstStyle/>
          <a:p>
            <a:r>
              <a:rPr lang="en-US" sz="900" dirty="0">
                <a:solidFill>
                  <a:schemeClr val="tx2"/>
                </a:solidFill>
              </a:rPr>
              <a:t>Edge-Based Vibration Monitoring System for Textile Machinery | 03.05.2022</a:t>
            </a:r>
          </a:p>
          <a:p>
            <a:r>
              <a:rPr lang="en-US" sz="900" dirty="0" err="1">
                <a:solidFill>
                  <a:schemeClr val="tx2"/>
                </a:solidFill>
              </a:rPr>
              <a:t>Institut</a:t>
            </a:r>
            <a:r>
              <a:rPr lang="en-US" sz="900" dirty="0">
                <a:solidFill>
                  <a:schemeClr val="tx2"/>
                </a:solidFill>
              </a:rPr>
              <a:t> </a:t>
            </a:r>
            <a:r>
              <a:rPr lang="en-US" sz="900" dirty="0" err="1">
                <a:solidFill>
                  <a:schemeClr val="tx2"/>
                </a:solidFill>
              </a:rPr>
              <a:t>für</a:t>
            </a:r>
            <a:r>
              <a:rPr lang="en-US" sz="900" dirty="0">
                <a:solidFill>
                  <a:schemeClr val="tx2"/>
                </a:solidFill>
              </a:rPr>
              <a:t> Mensch-</a:t>
            </a:r>
            <a:r>
              <a:rPr lang="en-US" sz="900" dirty="0" err="1">
                <a:solidFill>
                  <a:schemeClr val="tx2"/>
                </a:solidFill>
              </a:rPr>
              <a:t>Maschine</a:t>
            </a:r>
            <a:r>
              <a:rPr lang="en-US" sz="900" dirty="0">
                <a:solidFill>
                  <a:schemeClr val="tx2"/>
                </a:solidFill>
              </a:rPr>
              <a:t>-</a:t>
            </a:r>
            <a:r>
              <a:rPr lang="en-US" sz="900" dirty="0" err="1">
                <a:solidFill>
                  <a:schemeClr val="tx2"/>
                </a:solidFill>
              </a:rPr>
              <a:t>Interaktion</a:t>
            </a:r>
            <a:r>
              <a:rPr lang="en-US" sz="900" dirty="0">
                <a:solidFill>
                  <a:schemeClr val="tx2"/>
                </a:solidFill>
              </a:rPr>
              <a:t> | www.mmi.rwth-aachen.de</a:t>
            </a:r>
          </a:p>
          <a:p>
            <a:r>
              <a:rPr lang="en-US" sz="900" dirty="0">
                <a:solidFill>
                  <a:schemeClr val="tx2"/>
                </a:solidFill>
              </a:rPr>
              <a:t>Victor </a:t>
            </a:r>
            <a:r>
              <a:rPr lang="en-US" sz="900" dirty="0" err="1">
                <a:solidFill>
                  <a:schemeClr val="tx2"/>
                </a:solidFill>
              </a:rPr>
              <a:t>Lorhan</a:t>
            </a:r>
            <a:r>
              <a:rPr lang="en-US" sz="900" dirty="0">
                <a:solidFill>
                  <a:schemeClr val="tx2"/>
                </a:solidFill>
              </a:rPr>
              <a:t> </a:t>
            </a:r>
            <a:r>
              <a:rPr lang="en-US" sz="900" dirty="0" err="1">
                <a:solidFill>
                  <a:schemeClr val="tx2"/>
                </a:solidFill>
              </a:rPr>
              <a:t>Loiola</a:t>
            </a:r>
            <a:r>
              <a:rPr lang="en-US" sz="900" dirty="0">
                <a:solidFill>
                  <a:schemeClr val="tx2"/>
                </a:solidFill>
              </a:rPr>
              <a:t> Costa | lorhan.costa@rwth-aachen.de</a:t>
            </a:r>
          </a:p>
        </p:txBody>
      </p:sp>
      <p:pic>
        <p:nvPicPr>
          <p:cNvPr id="17" name="Picture 1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53966" y="6563436"/>
            <a:ext cx="1019177" cy="4570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20" name="Straight Connector 19"/>
          <p:cNvCxnSpPr/>
          <p:nvPr/>
        </p:nvCxnSpPr>
        <p:spPr>
          <a:xfrm>
            <a:off x="8425542" y="6601506"/>
            <a:ext cx="0" cy="399933"/>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23" name="Textfeld 22">
            <a:extLst>
              <a:ext uri="{FF2B5EF4-FFF2-40B4-BE49-F238E27FC236}">
                <a16:creationId xmlns:a16="http://schemas.microsoft.com/office/drawing/2014/main" id="{506C29AD-7788-214C-887B-0A3F60F07EC3}"/>
              </a:ext>
            </a:extLst>
          </p:cNvPr>
          <p:cNvSpPr txBox="1"/>
          <p:nvPr/>
        </p:nvSpPr>
        <p:spPr>
          <a:xfrm>
            <a:off x="1270693" y="1087850"/>
            <a:ext cx="763351" cy="307777"/>
          </a:xfrm>
          <a:prstGeom prst="rect">
            <a:avLst/>
          </a:prstGeom>
          <a:noFill/>
        </p:spPr>
        <p:txBody>
          <a:bodyPr wrap="none" rtlCol="0">
            <a:spAutoFit/>
          </a:bodyPr>
          <a:lstStyle/>
          <a:p>
            <a:r>
              <a:rPr lang="de-DE" sz="1400" dirty="0"/>
              <a:t>TCP/IP</a:t>
            </a:r>
          </a:p>
        </p:txBody>
      </p:sp>
      <p:cxnSp>
        <p:nvCxnSpPr>
          <p:cNvPr id="27" name="Verbinder: gewinkelt 26">
            <a:extLst>
              <a:ext uri="{FF2B5EF4-FFF2-40B4-BE49-F238E27FC236}">
                <a16:creationId xmlns:a16="http://schemas.microsoft.com/office/drawing/2014/main" id="{15CC3E44-3043-3FC0-D4AE-5AE2B0ABB304}"/>
              </a:ext>
            </a:extLst>
          </p:cNvPr>
          <p:cNvCxnSpPr>
            <a:cxnSpLocks/>
          </p:cNvCxnSpPr>
          <p:nvPr/>
        </p:nvCxnSpPr>
        <p:spPr>
          <a:xfrm flipV="1">
            <a:off x="6511566" y="3519403"/>
            <a:ext cx="1134479" cy="2570"/>
          </a:xfrm>
          <a:prstGeom prst="bentConnector3">
            <a:avLst/>
          </a:prstGeom>
          <a:ln w="57150">
            <a:solidFill>
              <a:schemeClr val="bg1">
                <a:lumMod val="50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8" name="Textfeld 27">
            <a:extLst>
              <a:ext uri="{FF2B5EF4-FFF2-40B4-BE49-F238E27FC236}">
                <a16:creationId xmlns:a16="http://schemas.microsoft.com/office/drawing/2014/main" id="{7B4B70F0-03E7-A9FE-4682-92CCC6A33621}"/>
              </a:ext>
            </a:extLst>
          </p:cNvPr>
          <p:cNvSpPr txBox="1"/>
          <p:nvPr/>
        </p:nvSpPr>
        <p:spPr>
          <a:xfrm>
            <a:off x="1264855" y="1361814"/>
            <a:ext cx="3491136" cy="307777"/>
          </a:xfrm>
          <a:prstGeom prst="rect">
            <a:avLst/>
          </a:prstGeom>
          <a:noFill/>
        </p:spPr>
        <p:txBody>
          <a:bodyPr wrap="square" rtlCol="0">
            <a:spAutoFit/>
          </a:bodyPr>
          <a:lstStyle/>
          <a:p>
            <a:r>
              <a:rPr lang="de-DE" sz="1400" dirty="0"/>
              <a:t>Radio-</a:t>
            </a:r>
            <a:r>
              <a:rPr lang="de-DE" sz="1400" dirty="0" err="1"/>
              <a:t>based</a:t>
            </a:r>
            <a:r>
              <a:rPr lang="de-DE" sz="1400" dirty="0"/>
              <a:t> </a:t>
            </a:r>
            <a:r>
              <a:rPr lang="de-DE" sz="1400" dirty="0" err="1"/>
              <a:t>custom</a:t>
            </a:r>
            <a:r>
              <a:rPr lang="de-DE" sz="1400" dirty="0"/>
              <a:t> </a:t>
            </a:r>
            <a:r>
              <a:rPr lang="de-DE" sz="1400" dirty="0" err="1"/>
              <a:t>protocol</a:t>
            </a:r>
            <a:endParaRPr lang="de-DE" sz="1400" dirty="0"/>
          </a:p>
        </p:txBody>
      </p:sp>
      <p:sp>
        <p:nvSpPr>
          <p:cNvPr id="24" name="Rechteck 23">
            <a:extLst>
              <a:ext uri="{FF2B5EF4-FFF2-40B4-BE49-F238E27FC236}">
                <a16:creationId xmlns:a16="http://schemas.microsoft.com/office/drawing/2014/main" id="{6A50AFCB-5EC9-3460-E978-ECF0AA5E4914}"/>
              </a:ext>
            </a:extLst>
          </p:cNvPr>
          <p:cNvSpPr/>
          <p:nvPr/>
        </p:nvSpPr>
        <p:spPr>
          <a:xfrm>
            <a:off x="1060963" y="1863171"/>
            <a:ext cx="2721429" cy="914400"/>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de-DE" sz="1400" dirty="0">
                <a:solidFill>
                  <a:schemeClr val="tx1"/>
                </a:solidFill>
              </a:rPr>
              <a:t>Remote Connection to </a:t>
            </a:r>
            <a:r>
              <a:rPr lang="de-DE" sz="1400" dirty="0" err="1">
                <a:solidFill>
                  <a:schemeClr val="tx1"/>
                </a:solidFill>
              </a:rPr>
              <a:t>the</a:t>
            </a:r>
            <a:r>
              <a:rPr lang="de-DE" sz="1400" dirty="0">
                <a:solidFill>
                  <a:schemeClr val="tx1"/>
                </a:solidFill>
              </a:rPr>
              <a:t> </a:t>
            </a:r>
            <a:r>
              <a:rPr lang="de-DE" sz="1400" dirty="0" err="1">
                <a:solidFill>
                  <a:schemeClr val="tx1"/>
                </a:solidFill>
              </a:rPr>
              <a:t>gateway</a:t>
            </a:r>
            <a:endParaRPr lang="de-DE" sz="1400" dirty="0">
              <a:solidFill>
                <a:schemeClr val="tx1"/>
              </a:solidFill>
            </a:endParaRPr>
          </a:p>
          <a:p>
            <a:pPr marL="285750" indent="-285750">
              <a:buFontTx/>
              <a:buChar char="-"/>
            </a:pPr>
            <a:r>
              <a:rPr lang="de-DE" sz="1400" dirty="0">
                <a:solidFill>
                  <a:schemeClr val="tx1"/>
                </a:solidFill>
              </a:rPr>
              <a:t>Access to DB</a:t>
            </a:r>
          </a:p>
          <a:p>
            <a:pPr marL="285750" indent="-285750">
              <a:buFontTx/>
              <a:buChar char="-"/>
            </a:pPr>
            <a:r>
              <a:rPr lang="de-DE" sz="1400" dirty="0">
                <a:solidFill>
                  <a:schemeClr val="tx1"/>
                </a:solidFill>
              </a:rPr>
              <a:t>Access to GUI</a:t>
            </a:r>
          </a:p>
        </p:txBody>
      </p:sp>
      <p:sp>
        <p:nvSpPr>
          <p:cNvPr id="32" name="Rechteck 31">
            <a:extLst>
              <a:ext uri="{FF2B5EF4-FFF2-40B4-BE49-F238E27FC236}">
                <a16:creationId xmlns:a16="http://schemas.microsoft.com/office/drawing/2014/main" id="{691F209C-6DAC-5CBC-0456-B73F5D3FDE97}"/>
              </a:ext>
            </a:extLst>
          </p:cNvPr>
          <p:cNvSpPr/>
          <p:nvPr/>
        </p:nvSpPr>
        <p:spPr>
          <a:xfrm>
            <a:off x="4746172" y="1969540"/>
            <a:ext cx="1847360" cy="914400"/>
          </a:xfrm>
          <a:prstGeom prst="rect">
            <a:avLst/>
          </a:prstGeom>
          <a:solidFill>
            <a:schemeClr val="bg1">
              <a:lumMod val="9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de-DE" sz="1400" dirty="0">
                <a:solidFill>
                  <a:schemeClr val="tx1"/>
                </a:solidFill>
              </a:rPr>
              <a:t>Linux</a:t>
            </a:r>
          </a:p>
          <a:p>
            <a:pPr marL="285750" indent="-285750">
              <a:buFontTx/>
              <a:buChar char="-"/>
            </a:pPr>
            <a:r>
              <a:rPr lang="de-DE" sz="1400" dirty="0">
                <a:solidFill>
                  <a:schemeClr val="tx1"/>
                </a:solidFill>
              </a:rPr>
              <a:t>Python</a:t>
            </a:r>
          </a:p>
          <a:p>
            <a:pPr marL="285750" indent="-285750">
              <a:buFontTx/>
              <a:buChar char="-"/>
            </a:pPr>
            <a:r>
              <a:rPr lang="de-DE" sz="1400" dirty="0">
                <a:solidFill>
                  <a:schemeClr val="tx1"/>
                </a:solidFill>
              </a:rPr>
              <a:t>SQLite DB</a:t>
            </a:r>
          </a:p>
        </p:txBody>
      </p:sp>
      <p:sp>
        <p:nvSpPr>
          <p:cNvPr id="40" name="Rechteck 39">
            <a:extLst>
              <a:ext uri="{FF2B5EF4-FFF2-40B4-BE49-F238E27FC236}">
                <a16:creationId xmlns:a16="http://schemas.microsoft.com/office/drawing/2014/main" id="{DE1C37E6-C147-68AA-E768-A0C52DBAC572}"/>
              </a:ext>
            </a:extLst>
          </p:cNvPr>
          <p:cNvSpPr/>
          <p:nvPr/>
        </p:nvSpPr>
        <p:spPr>
          <a:xfrm>
            <a:off x="7548072" y="1969540"/>
            <a:ext cx="1847360" cy="914400"/>
          </a:xfrm>
          <a:prstGeom prst="rect">
            <a:avLst/>
          </a:prstGeom>
          <a:solidFill>
            <a:schemeClr val="bg1">
              <a:lumMod val="95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de-DE" sz="1400" dirty="0">
                <a:solidFill>
                  <a:schemeClr val="tx1"/>
                </a:solidFill>
              </a:rPr>
              <a:t>Microcontroller</a:t>
            </a:r>
          </a:p>
          <a:p>
            <a:pPr marL="285750" indent="-285750">
              <a:buFontTx/>
              <a:buChar char="-"/>
            </a:pPr>
            <a:r>
              <a:rPr lang="de-DE" sz="1400" dirty="0">
                <a:solidFill>
                  <a:schemeClr val="tx1"/>
                </a:solidFill>
              </a:rPr>
              <a:t>C </a:t>
            </a:r>
            <a:r>
              <a:rPr lang="de-DE" sz="1400" dirty="0" err="1">
                <a:solidFill>
                  <a:schemeClr val="tx1"/>
                </a:solidFill>
              </a:rPr>
              <a:t>language</a:t>
            </a:r>
            <a:endParaRPr lang="de-DE" sz="1400" dirty="0">
              <a:solidFill>
                <a:schemeClr val="tx1"/>
              </a:solidFill>
            </a:endParaRPr>
          </a:p>
          <a:p>
            <a:pPr marL="285750" indent="-285750">
              <a:buFontTx/>
              <a:buChar char="-"/>
            </a:pPr>
            <a:r>
              <a:rPr lang="de-DE" sz="1400" dirty="0">
                <a:solidFill>
                  <a:schemeClr val="tx1"/>
                </a:solidFill>
              </a:rPr>
              <a:t>Memory </a:t>
            </a:r>
            <a:r>
              <a:rPr lang="de-DE" sz="1400" dirty="0" err="1">
                <a:solidFill>
                  <a:schemeClr val="tx1"/>
                </a:solidFill>
              </a:rPr>
              <a:t>chips</a:t>
            </a:r>
            <a:endParaRPr lang="de-DE" sz="1400" dirty="0">
              <a:solidFill>
                <a:schemeClr val="tx1"/>
              </a:solidFill>
            </a:endParaRPr>
          </a:p>
        </p:txBody>
      </p:sp>
      <p:cxnSp>
        <p:nvCxnSpPr>
          <p:cNvPr id="49" name="Verbinder: gewinkelt 48">
            <a:extLst>
              <a:ext uri="{FF2B5EF4-FFF2-40B4-BE49-F238E27FC236}">
                <a16:creationId xmlns:a16="http://schemas.microsoft.com/office/drawing/2014/main" id="{75ED22BB-B72D-0047-1EB3-996EDA4D4B7D}"/>
              </a:ext>
            </a:extLst>
          </p:cNvPr>
          <p:cNvCxnSpPr>
            <a:cxnSpLocks/>
          </p:cNvCxnSpPr>
          <p:nvPr/>
        </p:nvCxnSpPr>
        <p:spPr>
          <a:xfrm flipV="1">
            <a:off x="3083082" y="3519403"/>
            <a:ext cx="1134479" cy="2570"/>
          </a:xfrm>
          <a:prstGeom prst="bentConnector3">
            <a:avLst/>
          </a:prstGeom>
          <a:ln w="57150">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1" name="Verbinder: gewinkelt 50">
            <a:extLst>
              <a:ext uri="{FF2B5EF4-FFF2-40B4-BE49-F238E27FC236}">
                <a16:creationId xmlns:a16="http://schemas.microsoft.com/office/drawing/2014/main" id="{B1733839-7796-92EE-91B9-F93511F913C9}"/>
              </a:ext>
            </a:extLst>
          </p:cNvPr>
          <p:cNvCxnSpPr>
            <a:cxnSpLocks/>
          </p:cNvCxnSpPr>
          <p:nvPr/>
        </p:nvCxnSpPr>
        <p:spPr>
          <a:xfrm flipV="1">
            <a:off x="799821" y="1241739"/>
            <a:ext cx="444839" cy="2570"/>
          </a:xfrm>
          <a:prstGeom prst="bentConnector3">
            <a:avLst/>
          </a:prstGeom>
          <a:ln w="57150">
            <a:solidFill>
              <a:schemeClr val="bg1">
                <a:lumMod val="8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3" name="Verbinder: gewinkelt 52">
            <a:extLst>
              <a:ext uri="{FF2B5EF4-FFF2-40B4-BE49-F238E27FC236}">
                <a16:creationId xmlns:a16="http://schemas.microsoft.com/office/drawing/2014/main" id="{5206407D-A459-6A77-534E-908E9EA25FCF}"/>
              </a:ext>
            </a:extLst>
          </p:cNvPr>
          <p:cNvCxnSpPr>
            <a:cxnSpLocks/>
          </p:cNvCxnSpPr>
          <p:nvPr/>
        </p:nvCxnSpPr>
        <p:spPr>
          <a:xfrm flipV="1">
            <a:off x="804082" y="1487676"/>
            <a:ext cx="444839" cy="2570"/>
          </a:xfrm>
          <a:prstGeom prst="bentConnector3">
            <a:avLst/>
          </a:prstGeom>
          <a:ln w="57150">
            <a:solidFill>
              <a:schemeClr val="bg1">
                <a:lumMod val="65000"/>
              </a:schemeClr>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654626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a:t>Technology Stack</a:t>
            </a:r>
          </a:p>
        </p:txBody>
      </p:sp>
      <p:sp>
        <p:nvSpPr>
          <p:cNvPr id="4" name="Titel 3"/>
          <p:cNvSpPr>
            <a:spLocks noGrp="1"/>
          </p:cNvSpPr>
          <p:nvPr>
            <p:ph type="title"/>
          </p:nvPr>
        </p:nvSpPr>
        <p:spPr/>
        <p:txBody>
          <a:bodyPr/>
          <a:lstStyle/>
          <a:p>
            <a:r>
              <a:rPr lang="de-DE" dirty="0"/>
              <a:t>Concept</a:t>
            </a:r>
          </a:p>
        </p:txBody>
      </p:sp>
      <p:pic>
        <p:nvPicPr>
          <p:cNvPr id="717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0350" y="2708525"/>
            <a:ext cx="1306512" cy="1306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2"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05876" y="2779713"/>
            <a:ext cx="2008188" cy="1301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3"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219899" y="3000375"/>
            <a:ext cx="1517650" cy="1081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Left-Right Arrow 2"/>
          <p:cNvSpPr/>
          <p:nvPr/>
        </p:nvSpPr>
        <p:spPr>
          <a:xfrm>
            <a:off x="6755980" y="2879226"/>
            <a:ext cx="2312450" cy="1062763"/>
          </a:xfrm>
          <a:prstGeom prst="leftRightArrow">
            <a:avLst>
              <a:gd name="adj1" fmla="val 69232"/>
              <a:gd name="adj2" fmla="val 3151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a:t>Custom protocol over radio</a:t>
            </a:r>
          </a:p>
        </p:txBody>
      </p:sp>
      <p:sp>
        <p:nvSpPr>
          <p:cNvPr id="12" name="Left-Right Arrow 11"/>
          <p:cNvSpPr/>
          <p:nvPr/>
        </p:nvSpPr>
        <p:spPr>
          <a:xfrm>
            <a:off x="2293426" y="2899206"/>
            <a:ext cx="2312450" cy="1062763"/>
          </a:xfrm>
          <a:prstGeom prst="leftRightArrow">
            <a:avLst>
              <a:gd name="adj1" fmla="val 69232"/>
              <a:gd name="adj2" fmla="val 3151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a:t>RDC/Rest/Web</a:t>
            </a:r>
          </a:p>
          <a:p>
            <a:pPr algn="ctr"/>
            <a:r>
              <a:rPr lang="de-DE" dirty="0"/>
              <a:t>(TCP/IP)</a:t>
            </a:r>
          </a:p>
        </p:txBody>
      </p:sp>
      <p:sp>
        <p:nvSpPr>
          <p:cNvPr id="7" name="Down Arrow Callout 6"/>
          <p:cNvSpPr/>
          <p:nvPr/>
        </p:nvSpPr>
        <p:spPr>
          <a:xfrm>
            <a:off x="4865158" y="899286"/>
            <a:ext cx="2094862" cy="1880427"/>
          </a:xfrm>
          <a:prstGeom prst="downArrowCallout">
            <a:avLst>
              <a:gd name="adj1" fmla="val 12577"/>
              <a:gd name="adj2" fmla="val 21413"/>
              <a:gd name="adj3" fmla="val 13617"/>
              <a:gd name="adj4" fmla="val 82476"/>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de-DE" sz="1400" dirty="0">
                <a:ln>
                  <a:solidFill>
                    <a:srgbClr val="FFFF00"/>
                  </a:solidFill>
                </a:ln>
              </a:rPr>
              <a:t>KMeans</a:t>
            </a:r>
          </a:p>
          <a:p>
            <a:pPr marL="285750" indent="-285750">
              <a:buFontTx/>
              <a:buChar char="-"/>
            </a:pPr>
            <a:r>
              <a:rPr lang="de-DE" sz="1400" dirty="0">
                <a:ln>
                  <a:solidFill>
                    <a:srgbClr val="FFFF00"/>
                  </a:solidFill>
                </a:ln>
              </a:rPr>
              <a:t>MVGD</a:t>
            </a:r>
          </a:p>
          <a:p>
            <a:pPr marL="285750" indent="-285750">
              <a:buFontTx/>
              <a:buChar char="-"/>
            </a:pPr>
            <a:r>
              <a:rPr lang="de-DE" sz="1400" dirty="0">
                <a:ln>
                  <a:solidFill>
                    <a:srgbClr val="FFFF00"/>
                  </a:solidFill>
                </a:ln>
              </a:rPr>
              <a:t>Control Charts</a:t>
            </a:r>
          </a:p>
          <a:p>
            <a:pPr marL="285750" indent="-285750">
              <a:buFontTx/>
              <a:buChar char="-"/>
            </a:pPr>
            <a:r>
              <a:rPr lang="de-DE" sz="1400" dirty="0">
                <a:ln>
                  <a:solidFill>
                    <a:srgbClr val="FFFF00"/>
                  </a:solidFill>
                </a:ln>
              </a:rPr>
              <a:t>Dashboard app</a:t>
            </a:r>
          </a:p>
        </p:txBody>
      </p:sp>
      <p:sp>
        <p:nvSpPr>
          <p:cNvPr id="14" name="Down Arrow Callout 13"/>
          <p:cNvSpPr/>
          <p:nvPr/>
        </p:nvSpPr>
        <p:spPr>
          <a:xfrm>
            <a:off x="8683021" y="1299808"/>
            <a:ext cx="2584503" cy="1479905"/>
          </a:xfrm>
          <a:prstGeom prst="downArrowCallout">
            <a:avLst>
              <a:gd name="adj1" fmla="val 21966"/>
              <a:gd name="adj2" fmla="val 28792"/>
              <a:gd name="adj3" fmla="val 16656"/>
              <a:gd name="adj4" fmla="val 71045"/>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de-DE" sz="1400">
                <a:ln>
                  <a:solidFill>
                    <a:srgbClr val="FFFF00"/>
                  </a:solidFill>
                </a:ln>
              </a:rPr>
              <a:t>Fourier Transform </a:t>
            </a:r>
            <a:endParaRPr lang="de-DE" sz="1400" dirty="0">
              <a:ln>
                <a:solidFill>
                  <a:srgbClr val="FFFF00"/>
                </a:solidFill>
              </a:ln>
            </a:endParaRPr>
          </a:p>
          <a:p>
            <a:pPr marL="285750" indent="-285750">
              <a:buFontTx/>
              <a:buChar char="-"/>
            </a:pPr>
            <a:r>
              <a:rPr lang="de-DE" sz="1400" dirty="0">
                <a:ln>
                  <a:solidFill>
                    <a:srgbClr val="FFFF00"/>
                  </a:solidFill>
                </a:ln>
              </a:rPr>
              <a:t>Diginal Filters</a:t>
            </a:r>
          </a:p>
        </p:txBody>
      </p:sp>
      <p:sp>
        <p:nvSpPr>
          <p:cNvPr id="15" name="Down Arrow Callout 14"/>
          <p:cNvSpPr/>
          <p:nvPr/>
        </p:nvSpPr>
        <p:spPr>
          <a:xfrm>
            <a:off x="238121" y="1495425"/>
            <a:ext cx="3017838" cy="1141964"/>
          </a:xfrm>
          <a:prstGeom prst="downArrowCallout">
            <a:avLst>
              <a:gd name="adj1" fmla="val 21966"/>
              <a:gd name="adj2" fmla="val 28792"/>
              <a:gd name="adj3" fmla="val 11347"/>
              <a:gd name="adj4" fmla="val 77871"/>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de-DE" sz="1400" dirty="0">
                <a:ln>
                  <a:solidFill>
                    <a:srgbClr val="FFFF00"/>
                  </a:solidFill>
                </a:ln>
              </a:rPr>
              <a:t>GUI (by accessing gateway)</a:t>
            </a:r>
          </a:p>
        </p:txBody>
      </p:sp>
      <p:sp>
        <p:nvSpPr>
          <p:cNvPr id="8" name="Right Arrow 7"/>
          <p:cNvSpPr/>
          <p:nvPr/>
        </p:nvSpPr>
        <p:spPr>
          <a:xfrm>
            <a:off x="460978" y="4655127"/>
            <a:ext cx="10380695" cy="1110883"/>
          </a:xfrm>
          <a:prstGeom prst="rightArrow">
            <a:avLst/>
          </a:prstGeom>
          <a:gradFill>
            <a:gsLst>
              <a:gs pos="0">
                <a:srgbClr val="000082"/>
              </a:gs>
              <a:gs pos="30000">
                <a:srgbClr val="66008F"/>
              </a:gs>
              <a:gs pos="64999">
                <a:srgbClr val="BA0066"/>
              </a:gs>
              <a:gs pos="89999">
                <a:srgbClr val="FF0000"/>
              </a:gs>
              <a:gs pos="100000">
                <a:srgbClr val="FF8200"/>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a:t>Closer to user                                                                                              Closer to source of data</a:t>
            </a:r>
          </a:p>
        </p:txBody>
      </p:sp>
      <p:sp>
        <p:nvSpPr>
          <p:cNvPr id="9" name="Rectangle 8"/>
          <p:cNvSpPr/>
          <p:nvPr/>
        </p:nvSpPr>
        <p:spPr>
          <a:xfrm>
            <a:off x="4745812" y="2576945"/>
            <a:ext cx="6204317" cy="2199095"/>
          </a:xfrm>
          <a:prstGeom prst="rect">
            <a:avLst/>
          </a:prstGeom>
          <a:noFill/>
          <a:ln>
            <a:solidFill>
              <a:srgbClr val="FF0000"/>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de-DE" dirty="0">
              <a:solidFill>
                <a:srgbClr val="FF0000"/>
              </a:solidFill>
            </a:endParaRPr>
          </a:p>
          <a:p>
            <a:endParaRPr lang="de-DE" dirty="0">
              <a:solidFill>
                <a:srgbClr val="FF0000"/>
              </a:solidFill>
            </a:endParaRPr>
          </a:p>
          <a:p>
            <a:endParaRPr lang="de-DE" dirty="0">
              <a:solidFill>
                <a:srgbClr val="FF0000"/>
              </a:solidFill>
            </a:endParaRPr>
          </a:p>
          <a:p>
            <a:endParaRPr lang="de-DE" dirty="0">
              <a:solidFill>
                <a:srgbClr val="FF0000"/>
              </a:solidFill>
            </a:endParaRPr>
          </a:p>
          <a:p>
            <a:endParaRPr lang="de-DE" dirty="0">
              <a:solidFill>
                <a:srgbClr val="FF0000"/>
              </a:solidFill>
            </a:endParaRPr>
          </a:p>
          <a:p>
            <a:endParaRPr lang="de-DE" dirty="0">
              <a:solidFill>
                <a:srgbClr val="FF0000"/>
              </a:solidFill>
            </a:endParaRPr>
          </a:p>
          <a:p>
            <a:endParaRPr lang="de-DE" dirty="0">
              <a:solidFill>
                <a:srgbClr val="FF0000"/>
              </a:solidFill>
            </a:endParaRPr>
          </a:p>
          <a:p>
            <a:r>
              <a:rPr lang="de-DE" dirty="0">
                <a:solidFill>
                  <a:srgbClr val="FF0000"/>
                </a:solidFill>
              </a:rPr>
              <a:t>Edge computing units</a:t>
            </a:r>
          </a:p>
        </p:txBody>
      </p:sp>
      <p:sp>
        <p:nvSpPr>
          <p:cNvPr id="18" name="TextBox 17"/>
          <p:cNvSpPr txBox="1"/>
          <p:nvPr/>
        </p:nvSpPr>
        <p:spPr>
          <a:xfrm>
            <a:off x="4928936" y="4081463"/>
            <a:ext cx="2288024" cy="307777"/>
          </a:xfrm>
          <a:prstGeom prst="rect">
            <a:avLst/>
          </a:prstGeom>
          <a:noFill/>
        </p:spPr>
        <p:txBody>
          <a:bodyPr wrap="square" rtlCol="0">
            <a:spAutoFit/>
          </a:bodyPr>
          <a:lstStyle/>
          <a:p>
            <a:r>
              <a:rPr lang="de-DE" sz="1400" i="1" dirty="0"/>
              <a:t>Source: DELTA Systems</a:t>
            </a:r>
          </a:p>
        </p:txBody>
      </p:sp>
      <p:sp>
        <p:nvSpPr>
          <p:cNvPr id="19" name="TextBox 18"/>
          <p:cNvSpPr txBox="1"/>
          <p:nvPr/>
        </p:nvSpPr>
        <p:spPr>
          <a:xfrm>
            <a:off x="8811040" y="4030019"/>
            <a:ext cx="2288024" cy="307777"/>
          </a:xfrm>
          <a:prstGeom prst="rect">
            <a:avLst/>
          </a:prstGeom>
          <a:noFill/>
        </p:spPr>
        <p:txBody>
          <a:bodyPr wrap="square" rtlCol="0">
            <a:spAutoFit/>
          </a:bodyPr>
          <a:lstStyle/>
          <a:p>
            <a:r>
              <a:rPr lang="de-DE" sz="1400" i="1" dirty="0"/>
              <a:t>Source: DELTA Systems</a:t>
            </a:r>
          </a:p>
        </p:txBody>
      </p:sp>
      <p:sp>
        <p:nvSpPr>
          <p:cNvPr id="16" name="TextBox 15"/>
          <p:cNvSpPr txBox="1"/>
          <p:nvPr/>
        </p:nvSpPr>
        <p:spPr>
          <a:xfrm>
            <a:off x="1139822" y="6181132"/>
            <a:ext cx="4232275" cy="507831"/>
          </a:xfrm>
          <a:prstGeom prst="rect">
            <a:avLst/>
          </a:prstGeom>
          <a:solidFill>
            <a:schemeClr val="bg1"/>
          </a:solidFill>
        </p:spPr>
        <p:txBody>
          <a:bodyPr wrap="square" rtlCol="0">
            <a:spAutoFit/>
          </a:bodyPr>
          <a:lstStyle/>
          <a:p>
            <a:r>
              <a:rPr lang="en-US" sz="900" dirty="0">
                <a:solidFill>
                  <a:schemeClr val="tx2"/>
                </a:solidFill>
              </a:rPr>
              <a:t>Edge-Based Vibration Monitoring System for Textile Machinery | 03.05.2022</a:t>
            </a:r>
          </a:p>
          <a:p>
            <a:r>
              <a:rPr lang="en-US" sz="900" dirty="0" err="1">
                <a:solidFill>
                  <a:schemeClr val="tx2"/>
                </a:solidFill>
              </a:rPr>
              <a:t>Institut</a:t>
            </a:r>
            <a:r>
              <a:rPr lang="en-US" sz="900" dirty="0">
                <a:solidFill>
                  <a:schemeClr val="tx2"/>
                </a:solidFill>
              </a:rPr>
              <a:t> </a:t>
            </a:r>
            <a:r>
              <a:rPr lang="en-US" sz="900" dirty="0" err="1">
                <a:solidFill>
                  <a:schemeClr val="tx2"/>
                </a:solidFill>
              </a:rPr>
              <a:t>für</a:t>
            </a:r>
            <a:r>
              <a:rPr lang="en-US" sz="900" dirty="0">
                <a:solidFill>
                  <a:schemeClr val="tx2"/>
                </a:solidFill>
              </a:rPr>
              <a:t> Mensch-</a:t>
            </a:r>
            <a:r>
              <a:rPr lang="en-US" sz="900" dirty="0" err="1">
                <a:solidFill>
                  <a:schemeClr val="tx2"/>
                </a:solidFill>
              </a:rPr>
              <a:t>Maschine</a:t>
            </a:r>
            <a:r>
              <a:rPr lang="en-US" sz="900" dirty="0">
                <a:solidFill>
                  <a:schemeClr val="tx2"/>
                </a:solidFill>
              </a:rPr>
              <a:t>-</a:t>
            </a:r>
            <a:r>
              <a:rPr lang="en-US" sz="900" dirty="0" err="1">
                <a:solidFill>
                  <a:schemeClr val="tx2"/>
                </a:solidFill>
              </a:rPr>
              <a:t>Interaktion</a:t>
            </a:r>
            <a:r>
              <a:rPr lang="en-US" sz="900" dirty="0">
                <a:solidFill>
                  <a:schemeClr val="tx2"/>
                </a:solidFill>
              </a:rPr>
              <a:t> | www.mmi.rwth-aachen.de</a:t>
            </a:r>
          </a:p>
          <a:p>
            <a:r>
              <a:rPr lang="en-US" sz="900" dirty="0">
                <a:solidFill>
                  <a:schemeClr val="tx2"/>
                </a:solidFill>
              </a:rPr>
              <a:t>Victor </a:t>
            </a:r>
            <a:r>
              <a:rPr lang="en-US" sz="900" dirty="0" err="1">
                <a:solidFill>
                  <a:schemeClr val="tx2"/>
                </a:solidFill>
              </a:rPr>
              <a:t>Lorhan</a:t>
            </a:r>
            <a:r>
              <a:rPr lang="en-US" sz="900" dirty="0">
                <a:solidFill>
                  <a:schemeClr val="tx2"/>
                </a:solidFill>
              </a:rPr>
              <a:t> </a:t>
            </a:r>
            <a:r>
              <a:rPr lang="en-US" sz="900" dirty="0" err="1">
                <a:solidFill>
                  <a:schemeClr val="tx2"/>
                </a:solidFill>
              </a:rPr>
              <a:t>Loiola</a:t>
            </a:r>
            <a:r>
              <a:rPr lang="en-US" sz="900" dirty="0">
                <a:solidFill>
                  <a:schemeClr val="tx2"/>
                </a:solidFill>
              </a:rPr>
              <a:t> Costa | lorhan.costa@rwth-aachen.de</a:t>
            </a:r>
          </a:p>
        </p:txBody>
      </p:sp>
      <p:pic>
        <p:nvPicPr>
          <p:cNvPr id="17" name="Picture 1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10424" y="6215093"/>
            <a:ext cx="1019177" cy="4570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20" name="Straight Connector 19"/>
          <p:cNvCxnSpPr/>
          <p:nvPr/>
        </p:nvCxnSpPr>
        <p:spPr>
          <a:xfrm>
            <a:off x="8382000" y="6253163"/>
            <a:ext cx="0" cy="399933"/>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01450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 name="Textplatzhalter 5"/>
              <p:cNvSpPr>
                <a:spLocks noGrp="1"/>
              </p:cNvSpPr>
              <p:nvPr>
                <p:ph type="body" sz="quarter" idx="13"/>
              </p:nvPr>
            </p:nvSpPr>
            <p:spPr>
              <a:xfrm>
                <a:off x="360001" y="1684800"/>
                <a:ext cx="4990374" cy="4182600"/>
              </a:xfrm>
            </p:spPr>
            <p:txBody>
              <a:bodyPr/>
              <a:lstStyle/>
              <a:p>
                <a:r>
                  <a:rPr lang="de-DE" dirty="0"/>
                  <a:t>2s @ 4.5 kHz</a:t>
                </a:r>
              </a:p>
              <a:p>
                <a:r>
                  <a:rPr lang="de-DE" dirty="0"/>
                  <a:t>X, Y and Z axes</a:t>
                </a:r>
              </a:p>
              <a:p>
                <a:pPr marL="0" indent="0">
                  <a:buNone/>
                </a:pPr>
                <a14:m>
                  <m:oMathPara xmlns:m="http://schemas.openxmlformats.org/officeDocument/2006/math">
                    <m:oMathParaPr>
                      <m:jc m:val="left"/>
                    </m:oMathParaPr>
                    <m:oMath xmlns:m="http://schemas.openxmlformats.org/officeDocument/2006/math">
                      <m:r>
                        <a:rPr lang="de-DE" b="0" i="1" smtClean="0">
                          <a:latin typeface="Cambria Math"/>
                        </a:rPr>
                        <m:t>                </m:t>
                      </m:r>
                      <m:r>
                        <a:rPr lang="de-DE" b="0" i="1" smtClean="0">
                          <a:latin typeface="Cambria Math"/>
                        </a:rPr>
                        <m:t>𝑎</m:t>
                      </m:r>
                      <m:r>
                        <a:rPr lang="de-DE" b="0" i="1" smtClean="0">
                          <a:latin typeface="Cambria Math"/>
                        </a:rPr>
                        <m:t>=</m:t>
                      </m:r>
                      <m:rad>
                        <m:radPr>
                          <m:degHide m:val="on"/>
                          <m:ctrlPr>
                            <a:rPr lang="de-DE" b="0" i="1" smtClean="0">
                              <a:latin typeface="Cambria Math" panose="02040503050406030204" pitchFamily="18" charset="0"/>
                            </a:rPr>
                          </m:ctrlPr>
                        </m:radPr>
                        <m:deg/>
                        <m:e>
                          <m:sSup>
                            <m:sSupPr>
                              <m:ctrlPr>
                                <a:rPr lang="de-DE" b="0" i="1" smtClean="0">
                                  <a:latin typeface="Cambria Math" panose="02040503050406030204" pitchFamily="18" charset="0"/>
                                </a:rPr>
                              </m:ctrlPr>
                            </m:sSupPr>
                            <m:e>
                              <m:r>
                                <a:rPr lang="de-DE" b="0" i="1" smtClean="0">
                                  <a:latin typeface="Cambria Math"/>
                                </a:rPr>
                                <m:t>𝑥</m:t>
                              </m:r>
                            </m:e>
                            <m:sup>
                              <m:r>
                                <a:rPr lang="de-DE" b="0" i="1" smtClean="0">
                                  <a:latin typeface="Cambria Math"/>
                                </a:rPr>
                                <m:t>2</m:t>
                              </m:r>
                            </m:sup>
                          </m:sSup>
                          <m:r>
                            <a:rPr lang="de-DE" b="0" i="1" smtClean="0">
                              <a:latin typeface="Cambria Math"/>
                            </a:rPr>
                            <m:t>+</m:t>
                          </m:r>
                          <m:sSup>
                            <m:sSupPr>
                              <m:ctrlPr>
                                <a:rPr lang="de-DE" b="0" i="1" smtClean="0">
                                  <a:latin typeface="Cambria Math" panose="02040503050406030204" pitchFamily="18" charset="0"/>
                                </a:rPr>
                              </m:ctrlPr>
                            </m:sSupPr>
                            <m:e>
                              <m:r>
                                <a:rPr lang="de-DE" b="0" i="1" smtClean="0">
                                  <a:latin typeface="Cambria Math"/>
                                </a:rPr>
                                <m:t>𝑦</m:t>
                              </m:r>
                            </m:e>
                            <m:sup>
                              <m:r>
                                <a:rPr lang="de-DE" b="0" i="1" smtClean="0">
                                  <a:latin typeface="Cambria Math"/>
                                </a:rPr>
                                <m:t>2</m:t>
                              </m:r>
                            </m:sup>
                          </m:sSup>
                          <m:r>
                            <a:rPr lang="de-DE" b="0" i="1" smtClean="0">
                              <a:latin typeface="Cambria Math"/>
                            </a:rPr>
                            <m:t>+</m:t>
                          </m:r>
                          <m:sSup>
                            <m:sSupPr>
                              <m:ctrlPr>
                                <a:rPr lang="de-DE" b="0" i="1" smtClean="0">
                                  <a:latin typeface="Cambria Math" panose="02040503050406030204" pitchFamily="18" charset="0"/>
                                </a:rPr>
                              </m:ctrlPr>
                            </m:sSupPr>
                            <m:e>
                              <m:r>
                                <a:rPr lang="de-DE" b="0" i="1" smtClean="0">
                                  <a:latin typeface="Cambria Math"/>
                                </a:rPr>
                                <m:t>𝑧</m:t>
                              </m:r>
                            </m:e>
                            <m:sup>
                              <m:r>
                                <a:rPr lang="de-DE" b="0" i="1" smtClean="0">
                                  <a:latin typeface="Cambria Math"/>
                                </a:rPr>
                                <m:t>2</m:t>
                              </m:r>
                            </m:sup>
                          </m:sSup>
                        </m:e>
                      </m:rad>
                    </m:oMath>
                  </m:oMathPara>
                </a14:m>
                <a:endParaRPr lang="de-DE" dirty="0"/>
              </a:p>
            </p:txBody>
          </p:sp>
        </mc:Choice>
        <mc:Fallback xmlns="">
          <p:sp>
            <p:nvSpPr>
              <p:cNvPr id="6" name="Textplatzhalter 5"/>
              <p:cNvSpPr>
                <a:spLocks noGrp="1" noRot="1" noChangeAspect="1" noMove="1" noResize="1" noEditPoints="1" noAdjustHandles="1" noChangeArrowheads="1" noChangeShapeType="1" noTextEdit="1"/>
              </p:cNvSpPr>
              <p:nvPr>
                <p:ph type="body" sz="quarter" idx="13"/>
              </p:nvPr>
            </p:nvSpPr>
            <p:spPr>
              <a:xfrm>
                <a:off x="360001" y="1684800"/>
                <a:ext cx="4990374" cy="4182600"/>
              </a:xfrm>
              <a:blipFill rotWithShape="1">
                <a:blip r:embed="rId2"/>
                <a:stretch>
                  <a:fillRect l="-2564" t="-1747"/>
                </a:stretch>
              </a:blipFill>
            </p:spPr>
            <p:txBody>
              <a:bodyPr/>
              <a:lstStyle/>
              <a:p>
                <a:r>
                  <a:rPr lang="de-DE">
                    <a:noFill/>
                  </a:rPr>
                  <a:t> </a:t>
                </a:r>
              </a:p>
            </p:txBody>
          </p:sp>
        </mc:Fallback>
      </mc:AlternateContent>
      <p:sp>
        <p:nvSpPr>
          <p:cNvPr id="5" name="Inhaltsplatzhalter 4"/>
          <p:cNvSpPr>
            <a:spLocks noGrp="1"/>
          </p:cNvSpPr>
          <p:nvPr>
            <p:ph idx="1"/>
          </p:nvPr>
        </p:nvSpPr>
        <p:spPr/>
        <p:txBody>
          <a:bodyPr/>
          <a:lstStyle/>
          <a:p>
            <a:r>
              <a:rPr lang="de-DE" dirty="0"/>
              <a:t>Vibration Signals</a:t>
            </a:r>
          </a:p>
        </p:txBody>
      </p:sp>
      <p:sp>
        <p:nvSpPr>
          <p:cNvPr id="4" name="Titel 3"/>
          <p:cNvSpPr>
            <a:spLocks noGrp="1"/>
          </p:cNvSpPr>
          <p:nvPr>
            <p:ph type="title"/>
          </p:nvPr>
        </p:nvSpPr>
        <p:spPr/>
        <p:txBody>
          <a:bodyPr/>
          <a:lstStyle/>
          <a:p>
            <a:r>
              <a:rPr lang="de-DE" dirty="0"/>
              <a:t>Concept</a:t>
            </a:r>
          </a:p>
        </p:txBody>
      </p:sp>
      <p:sp>
        <p:nvSpPr>
          <p:cNvPr id="7" name="Textplatzhalter 5"/>
          <p:cNvSpPr txBox="1">
            <a:spLocks/>
          </p:cNvSpPr>
          <p:nvPr/>
        </p:nvSpPr>
        <p:spPr>
          <a:xfrm>
            <a:off x="5372097" y="916250"/>
            <a:ext cx="4990374" cy="4182600"/>
          </a:xfrm>
          <a:prstGeom prst="rect">
            <a:avLst/>
          </a:prstGeom>
        </p:spPr>
        <p:txBody>
          <a:bodyPr lIns="0" tIns="0" rIns="0" bIns="0"/>
          <a:lstStyle>
            <a:lvl1pPr marL="215900" indent="-215900" algn="l" defTabSz="215900" rtl="0" eaLnBrk="1" fontAlgn="base" hangingPunct="1">
              <a:spcBef>
                <a:spcPct val="0"/>
              </a:spcBef>
              <a:spcAft>
                <a:spcPct val="0"/>
              </a:spcAft>
              <a:buClr>
                <a:schemeClr val="tx2"/>
              </a:buClr>
              <a:buFont typeface="Arial" panose="020B0604020202020204" pitchFamily="34" charset="0"/>
              <a:buChar char="•"/>
              <a:tabLst>
                <a:tab pos="215900" algn="l"/>
              </a:tabLst>
              <a:defRPr kern="1200">
                <a:solidFill>
                  <a:schemeClr val="tx1"/>
                </a:solidFill>
                <a:latin typeface="Arial" panose="020B0604020202020204" pitchFamily="34" charset="0"/>
                <a:ea typeface="ＭＳ Ｐゴシック" charset="0"/>
                <a:cs typeface="Arial" panose="020B0604020202020204" pitchFamily="34" charset="0"/>
              </a:defRPr>
            </a:lvl1pPr>
            <a:lvl2pPr marL="431800" indent="-215900" algn="l" rtl="0" eaLnBrk="1" fontAlgn="base" hangingPunct="1">
              <a:spcBef>
                <a:spcPct val="0"/>
              </a:spcBef>
              <a:spcAft>
                <a:spcPct val="0"/>
              </a:spcAft>
              <a:buClr>
                <a:schemeClr val="tx2"/>
              </a:buClr>
              <a:buFont typeface="Symbol" panose="05050102010706020507" pitchFamily="18" charset="2"/>
              <a:buChar char="-"/>
              <a:tabLst>
                <a:tab pos="431800" algn="l"/>
              </a:tabLst>
              <a:defRPr sz="1600" kern="1200">
                <a:solidFill>
                  <a:schemeClr val="tx1"/>
                </a:solidFill>
                <a:latin typeface="Arial" panose="020B0604020202020204" pitchFamily="34" charset="0"/>
                <a:ea typeface="Arial" charset="0"/>
                <a:cs typeface="Arial" panose="020B0604020202020204" pitchFamily="34" charset="0"/>
              </a:defRPr>
            </a:lvl2pPr>
            <a:lvl3pPr marL="647700" indent="-215900" algn="l" defTabSz="215900" rtl="0" eaLnBrk="1" fontAlgn="base" hangingPunct="1">
              <a:spcBef>
                <a:spcPct val="0"/>
              </a:spcBef>
              <a:spcAft>
                <a:spcPct val="0"/>
              </a:spcAft>
              <a:buClr>
                <a:schemeClr val="tx2"/>
              </a:buClr>
              <a:buSzPct val="80000"/>
              <a:buFont typeface="Wingdings" panose="05000000000000000000" pitchFamily="2" charset="2"/>
              <a:buChar char="§"/>
              <a:tabLst>
                <a:tab pos="647700" algn="l"/>
              </a:tabLst>
              <a:defRPr sz="1600" kern="1200">
                <a:solidFill>
                  <a:schemeClr val="tx1"/>
                </a:solidFill>
                <a:latin typeface="Arial" panose="020B0604020202020204" pitchFamily="34" charset="0"/>
                <a:ea typeface="Arial" charset="0"/>
                <a:cs typeface="Arial" panose="020B0604020202020204" pitchFamily="34" charset="0"/>
              </a:defRPr>
            </a:lvl3pPr>
            <a:lvl4pPr marL="863600" indent="-215900" algn="l" defTabSz="215900" rtl="0" eaLnBrk="1" fontAlgn="base" hangingPunct="1">
              <a:spcBef>
                <a:spcPct val="0"/>
              </a:spcBef>
              <a:spcAft>
                <a:spcPct val="0"/>
              </a:spcAft>
              <a:buClr>
                <a:schemeClr val="tx2"/>
              </a:buClr>
              <a:buSzPct val="100000"/>
              <a:buFont typeface="Arial" panose="020B0604020202020204" pitchFamily="34" charset="0"/>
              <a:buChar char="-"/>
              <a:tabLst>
                <a:tab pos="863600" algn="l"/>
              </a:tabLst>
              <a:defRPr sz="1600" kern="1200">
                <a:solidFill>
                  <a:schemeClr val="tx1"/>
                </a:solidFill>
                <a:latin typeface="Arial" panose="020B0604020202020204" pitchFamily="34" charset="0"/>
                <a:ea typeface="Arial" charset="0"/>
                <a:cs typeface="Arial" panose="020B0604020202020204" pitchFamily="34" charset="0"/>
              </a:defRPr>
            </a:lvl4pPr>
            <a:lvl5pPr marL="863600" indent="-215900" algn="l" rtl="0" eaLnBrk="1" fontAlgn="base" hangingPunct="1">
              <a:lnSpc>
                <a:spcPct val="90000"/>
              </a:lnSpc>
              <a:spcBef>
                <a:spcPct val="0"/>
              </a:spcBef>
              <a:spcAft>
                <a:spcPct val="0"/>
              </a:spcAft>
              <a:buClr>
                <a:schemeClr val="tx2"/>
              </a:buClr>
              <a:buFont typeface="Arial" panose="020B0604020202020204" pitchFamily="34" charset="0"/>
              <a:buChar char="-"/>
              <a:tabLst>
                <a:tab pos="895350" algn="l"/>
              </a:tabLst>
              <a:defRPr sz="1600" kern="1200">
                <a:solidFill>
                  <a:schemeClr val="tx1"/>
                </a:solidFill>
                <a:latin typeface="Arial" panose="020B0604020202020204" pitchFamily="34" charset="0"/>
                <a:ea typeface="Arial"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Long measurements</a:t>
            </a:r>
          </a:p>
          <a:p>
            <a:pPr lvl="1"/>
            <a:r>
              <a:rPr lang="de-DE" dirty="0"/>
              <a:t>Whole XYZ signals</a:t>
            </a:r>
          </a:p>
          <a:p>
            <a:pPr lvl="1"/>
            <a:r>
              <a:rPr lang="de-DE" dirty="0"/>
              <a:t>FFT in gateway computer</a:t>
            </a:r>
          </a:p>
          <a:p>
            <a:pPr lvl="1"/>
            <a:r>
              <a:rPr lang="de-DE" dirty="0"/>
              <a:t>2x per day</a:t>
            </a:r>
          </a:p>
          <a:p>
            <a:pPr lvl="1"/>
            <a:r>
              <a:rPr lang="de-DE" sz="1800" b="1" dirty="0"/>
              <a:t>~ 3.64 Ws</a:t>
            </a:r>
          </a:p>
          <a:p>
            <a:endParaRPr lang="de-DE" dirty="0"/>
          </a:p>
          <a:p>
            <a:r>
              <a:rPr lang="de-DE" dirty="0"/>
              <a:t>Short measurements</a:t>
            </a:r>
          </a:p>
          <a:p>
            <a:pPr lvl="1"/>
            <a:r>
              <a:rPr lang="de-DE" dirty="0"/>
              <a:t>Only max. values of XYZ</a:t>
            </a:r>
          </a:p>
          <a:p>
            <a:pPr lvl="1"/>
            <a:r>
              <a:rPr lang="de-DE" dirty="0"/>
              <a:t>Every ~ 15 min</a:t>
            </a:r>
          </a:p>
          <a:p>
            <a:pPr lvl="1"/>
            <a:r>
              <a:rPr lang="de-DE" sz="1800" b="1" dirty="0"/>
              <a:t>~ 0.05 Ws</a:t>
            </a:r>
          </a:p>
          <a:p>
            <a:pPr lvl="1"/>
            <a:endParaRPr lang="de-DE" sz="1800" b="1" dirty="0"/>
          </a:p>
          <a:p>
            <a:r>
              <a:rPr lang="de-DE" dirty="0"/>
              <a:t>Database</a:t>
            </a:r>
          </a:p>
          <a:p>
            <a:pPr lvl="1"/>
            <a:r>
              <a:rPr lang="de-DE" dirty="0"/>
              <a:t>Nov 2021</a:t>
            </a:r>
          </a:p>
          <a:p>
            <a:pPr lvl="1"/>
            <a:r>
              <a:rPr lang="de-DE" dirty="0"/>
              <a:t>426.929.467 datapoints</a:t>
            </a:r>
          </a:p>
          <a:p>
            <a:pPr lvl="2"/>
            <a:r>
              <a:rPr lang="de-DE" dirty="0"/>
              <a:t>Short and long mms</a:t>
            </a:r>
          </a:p>
          <a:p>
            <a:pPr lvl="1"/>
            <a:r>
              <a:rPr lang="de-DE" dirty="0"/>
              <a:t>496 days of operation</a:t>
            </a:r>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292" y="2590907"/>
            <a:ext cx="4369155" cy="32213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7"/>
          <p:cNvSpPr txBox="1"/>
          <p:nvPr/>
        </p:nvSpPr>
        <p:spPr>
          <a:xfrm>
            <a:off x="1139822" y="6181132"/>
            <a:ext cx="4232275" cy="507831"/>
          </a:xfrm>
          <a:prstGeom prst="rect">
            <a:avLst/>
          </a:prstGeom>
          <a:solidFill>
            <a:schemeClr val="bg1"/>
          </a:solidFill>
        </p:spPr>
        <p:txBody>
          <a:bodyPr wrap="square" rtlCol="0">
            <a:spAutoFit/>
          </a:bodyPr>
          <a:lstStyle/>
          <a:p>
            <a:r>
              <a:rPr lang="en-US" sz="900" dirty="0">
                <a:solidFill>
                  <a:schemeClr val="tx2"/>
                </a:solidFill>
              </a:rPr>
              <a:t>Edge-Based Vibration Monitoring System for Textile Machinery | 03.05.2022</a:t>
            </a:r>
          </a:p>
          <a:p>
            <a:r>
              <a:rPr lang="en-US" sz="900" dirty="0" err="1">
                <a:solidFill>
                  <a:schemeClr val="tx2"/>
                </a:solidFill>
              </a:rPr>
              <a:t>Institut</a:t>
            </a:r>
            <a:r>
              <a:rPr lang="en-US" sz="900" dirty="0">
                <a:solidFill>
                  <a:schemeClr val="tx2"/>
                </a:solidFill>
              </a:rPr>
              <a:t> </a:t>
            </a:r>
            <a:r>
              <a:rPr lang="en-US" sz="900" dirty="0" err="1">
                <a:solidFill>
                  <a:schemeClr val="tx2"/>
                </a:solidFill>
              </a:rPr>
              <a:t>für</a:t>
            </a:r>
            <a:r>
              <a:rPr lang="en-US" sz="900" dirty="0">
                <a:solidFill>
                  <a:schemeClr val="tx2"/>
                </a:solidFill>
              </a:rPr>
              <a:t> Mensch-</a:t>
            </a:r>
            <a:r>
              <a:rPr lang="en-US" sz="900" dirty="0" err="1">
                <a:solidFill>
                  <a:schemeClr val="tx2"/>
                </a:solidFill>
              </a:rPr>
              <a:t>Maschine</a:t>
            </a:r>
            <a:r>
              <a:rPr lang="en-US" sz="900" dirty="0">
                <a:solidFill>
                  <a:schemeClr val="tx2"/>
                </a:solidFill>
              </a:rPr>
              <a:t>-</a:t>
            </a:r>
            <a:r>
              <a:rPr lang="en-US" sz="900" dirty="0" err="1">
                <a:solidFill>
                  <a:schemeClr val="tx2"/>
                </a:solidFill>
              </a:rPr>
              <a:t>Interaktion</a:t>
            </a:r>
            <a:r>
              <a:rPr lang="en-US" sz="900" dirty="0">
                <a:solidFill>
                  <a:schemeClr val="tx2"/>
                </a:solidFill>
              </a:rPr>
              <a:t> | www.mmi.rwth-aachen.de</a:t>
            </a:r>
          </a:p>
          <a:p>
            <a:r>
              <a:rPr lang="en-US" sz="900" dirty="0">
                <a:solidFill>
                  <a:schemeClr val="tx2"/>
                </a:solidFill>
              </a:rPr>
              <a:t>Victor </a:t>
            </a:r>
            <a:r>
              <a:rPr lang="en-US" sz="900" dirty="0" err="1">
                <a:solidFill>
                  <a:schemeClr val="tx2"/>
                </a:solidFill>
              </a:rPr>
              <a:t>Lorhan</a:t>
            </a:r>
            <a:r>
              <a:rPr lang="en-US" sz="900" dirty="0">
                <a:solidFill>
                  <a:schemeClr val="tx2"/>
                </a:solidFill>
              </a:rPr>
              <a:t> </a:t>
            </a:r>
            <a:r>
              <a:rPr lang="en-US" sz="900" dirty="0" err="1">
                <a:solidFill>
                  <a:schemeClr val="tx2"/>
                </a:solidFill>
              </a:rPr>
              <a:t>Loiola</a:t>
            </a:r>
            <a:r>
              <a:rPr lang="en-US" sz="900" dirty="0">
                <a:solidFill>
                  <a:schemeClr val="tx2"/>
                </a:solidFill>
              </a:rPr>
              <a:t> Costa | lorhan.costa@rwth-aachen.de</a:t>
            </a:r>
          </a:p>
        </p:txBody>
      </p:sp>
      <p:pic>
        <p:nvPicPr>
          <p:cNvPr id="9" name="Picture 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10424" y="6215093"/>
            <a:ext cx="1019177" cy="4570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0" name="Straight Connector 9"/>
          <p:cNvCxnSpPr/>
          <p:nvPr/>
        </p:nvCxnSpPr>
        <p:spPr>
          <a:xfrm>
            <a:off x="8382000" y="6253163"/>
            <a:ext cx="0" cy="399933"/>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1775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a:t>Sensor Placement</a:t>
            </a:r>
          </a:p>
        </p:txBody>
      </p:sp>
      <p:sp>
        <p:nvSpPr>
          <p:cNvPr id="4" name="Titel 3"/>
          <p:cNvSpPr>
            <a:spLocks noGrp="1"/>
          </p:cNvSpPr>
          <p:nvPr>
            <p:ph type="title"/>
          </p:nvPr>
        </p:nvSpPr>
        <p:spPr/>
        <p:txBody>
          <a:bodyPr/>
          <a:lstStyle/>
          <a:p>
            <a:r>
              <a:rPr lang="de-DE" dirty="0"/>
              <a:t>Extra Slides</a:t>
            </a:r>
          </a:p>
        </p:txBody>
      </p:sp>
      <p:sp>
        <p:nvSpPr>
          <p:cNvPr id="7" name="TextBox 6"/>
          <p:cNvSpPr txBox="1"/>
          <p:nvPr/>
        </p:nvSpPr>
        <p:spPr>
          <a:xfrm>
            <a:off x="1139822" y="6181132"/>
            <a:ext cx="4232275" cy="507831"/>
          </a:xfrm>
          <a:prstGeom prst="rect">
            <a:avLst/>
          </a:prstGeom>
          <a:solidFill>
            <a:schemeClr val="bg1"/>
          </a:solidFill>
        </p:spPr>
        <p:txBody>
          <a:bodyPr wrap="square" rtlCol="0">
            <a:spAutoFit/>
          </a:bodyPr>
          <a:lstStyle/>
          <a:p>
            <a:r>
              <a:rPr lang="en-US" sz="900" dirty="0">
                <a:solidFill>
                  <a:schemeClr val="tx2"/>
                </a:solidFill>
              </a:rPr>
              <a:t>Edge-Based Vibration Monitoring System for Textile Machinery | 03.05.2022</a:t>
            </a:r>
          </a:p>
          <a:p>
            <a:r>
              <a:rPr lang="en-US" sz="900" dirty="0" err="1">
                <a:solidFill>
                  <a:schemeClr val="tx2"/>
                </a:solidFill>
              </a:rPr>
              <a:t>Institut</a:t>
            </a:r>
            <a:r>
              <a:rPr lang="en-US" sz="900" dirty="0">
                <a:solidFill>
                  <a:schemeClr val="tx2"/>
                </a:solidFill>
              </a:rPr>
              <a:t> </a:t>
            </a:r>
            <a:r>
              <a:rPr lang="en-US" sz="900" dirty="0" err="1">
                <a:solidFill>
                  <a:schemeClr val="tx2"/>
                </a:solidFill>
              </a:rPr>
              <a:t>für</a:t>
            </a:r>
            <a:r>
              <a:rPr lang="en-US" sz="900" dirty="0">
                <a:solidFill>
                  <a:schemeClr val="tx2"/>
                </a:solidFill>
              </a:rPr>
              <a:t> Mensch-</a:t>
            </a:r>
            <a:r>
              <a:rPr lang="en-US" sz="900" dirty="0" err="1">
                <a:solidFill>
                  <a:schemeClr val="tx2"/>
                </a:solidFill>
              </a:rPr>
              <a:t>Maschine</a:t>
            </a:r>
            <a:r>
              <a:rPr lang="en-US" sz="900" dirty="0">
                <a:solidFill>
                  <a:schemeClr val="tx2"/>
                </a:solidFill>
              </a:rPr>
              <a:t>-</a:t>
            </a:r>
            <a:r>
              <a:rPr lang="en-US" sz="900" dirty="0" err="1">
                <a:solidFill>
                  <a:schemeClr val="tx2"/>
                </a:solidFill>
              </a:rPr>
              <a:t>Interaktion</a:t>
            </a:r>
            <a:r>
              <a:rPr lang="en-US" sz="900" dirty="0">
                <a:solidFill>
                  <a:schemeClr val="tx2"/>
                </a:solidFill>
              </a:rPr>
              <a:t> | www.mmi.rwth-aachen.de</a:t>
            </a:r>
          </a:p>
          <a:p>
            <a:r>
              <a:rPr lang="en-US" sz="900" dirty="0">
                <a:solidFill>
                  <a:schemeClr val="tx2"/>
                </a:solidFill>
              </a:rPr>
              <a:t>Victor </a:t>
            </a:r>
            <a:r>
              <a:rPr lang="en-US" sz="900" dirty="0" err="1">
                <a:solidFill>
                  <a:schemeClr val="tx2"/>
                </a:solidFill>
              </a:rPr>
              <a:t>Lorhan</a:t>
            </a:r>
            <a:r>
              <a:rPr lang="en-US" sz="900" dirty="0">
                <a:solidFill>
                  <a:schemeClr val="tx2"/>
                </a:solidFill>
              </a:rPr>
              <a:t> </a:t>
            </a:r>
            <a:r>
              <a:rPr lang="en-US" sz="900" dirty="0" err="1">
                <a:solidFill>
                  <a:schemeClr val="tx2"/>
                </a:solidFill>
              </a:rPr>
              <a:t>Loiola</a:t>
            </a:r>
            <a:r>
              <a:rPr lang="en-US" sz="900" dirty="0">
                <a:solidFill>
                  <a:schemeClr val="tx2"/>
                </a:solidFill>
              </a:rPr>
              <a:t> Costa | lorhan.costa@rwth-aachen.de</a:t>
            </a:r>
          </a:p>
        </p:txBody>
      </p:sp>
      <p:pic>
        <p:nvPicPr>
          <p:cNvPr id="8"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10424" y="6215093"/>
            <a:ext cx="1019177" cy="4570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9" name="Straight Connector 8"/>
          <p:cNvCxnSpPr/>
          <p:nvPr/>
        </p:nvCxnSpPr>
        <p:spPr>
          <a:xfrm>
            <a:off x="8382000" y="6253163"/>
            <a:ext cx="0" cy="399933"/>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3"/>
          </p:nvPr>
        </p:nvSpPr>
        <p:spPr/>
        <p:txBody>
          <a:bodyPr/>
          <a:lstStyle/>
          <a:p>
            <a:endParaRPr lang="de-DE"/>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4624" y="1954213"/>
            <a:ext cx="11841163" cy="311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87769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a:extLst>
              <a:ext uri="{FF2B5EF4-FFF2-40B4-BE49-F238E27FC236}">
                <a16:creationId xmlns:a16="http://schemas.microsoft.com/office/drawing/2014/main" id="{F950E65A-20BA-82E0-D96C-5069F811794C}"/>
              </a:ext>
            </a:extLst>
          </p:cNvPr>
          <p:cNvSpPr>
            <a:spLocks noGrp="1"/>
          </p:cNvSpPr>
          <p:nvPr>
            <p:ph type="title"/>
          </p:nvPr>
        </p:nvSpPr>
        <p:spPr/>
        <p:txBody>
          <a:bodyPr/>
          <a:lstStyle/>
          <a:p>
            <a:endParaRPr lang="de-DE"/>
          </a:p>
        </p:txBody>
      </p:sp>
    </p:spTree>
    <p:extLst>
      <p:ext uri="{BB962C8B-B14F-4D97-AF65-F5344CB8AC3E}">
        <p14:creationId xmlns:p14="http://schemas.microsoft.com/office/powerpoint/2010/main" val="4252014810"/>
      </p:ext>
    </p:extLst>
  </p:cSld>
  <p:clrMapOvr>
    <a:masterClrMapping/>
  </p:clrMapOvr>
</p:sld>
</file>

<file path=ppt/theme/theme1.xml><?xml version="1.0" encoding="utf-8"?>
<a:theme xmlns:a="http://schemas.openxmlformats.org/drawingml/2006/main" name="Präsentation_Master_RWTH_Institute_16zu9">
  <a:themeElements>
    <a:clrScheme name="RWTH Farben">
      <a:dk1>
        <a:sysClr val="windowText" lastClr="000000"/>
      </a:dk1>
      <a:lt1>
        <a:sysClr val="window" lastClr="FFFFFF"/>
      </a:lt1>
      <a:dk2>
        <a:srgbClr val="00549F"/>
      </a:dk2>
      <a:lt2>
        <a:srgbClr val="8EBAE5"/>
      </a:lt2>
      <a:accent1>
        <a:srgbClr val="006165"/>
      </a:accent1>
      <a:accent2>
        <a:srgbClr val="0098A1"/>
      </a:accent2>
      <a:accent3>
        <a:srgbClr val="57AB27"/>
      </a:accent3>
      <a:accent4>
        <a:srgbClr val="BDCD00"/>
      </a:accent4>
      <a:accent5>
        <a:srgbClr val="F6A800"/>
      </a:accent5>
      <a:accent6>
        <a:srgbClr val="CC071E"/>
      </a:accent6>
      <a:hlink>
        <a:srgbClr val="612158"/>
      </a:hlink>
      <a:folHlink>
        <a:srgbClr val="7A6FAC"/>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äsentation_Master_RWTH_Verwaltung_ohne_addin_16zu9.pot [Kompatibilitätsmodus]" id="{12157BE7-C41B-4251-A630-7876F5189DEC}" vid="{D5CAF79C-9B5F-40C2-AC3C-45C714C4923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Pra_776_sentation_Master_RWTH_Institute_16zu9 (1)</Template>
  <TotalTime>0</TotalTime>
  <Words>809</Words>
  <Application>Microsoft Office PowerPoint</Application>
  <PresentationFormat>Breitbild</PresentationFormat>
  <Paragraphs>147</Paragraphs>
  <Slides>9</Slides>
  <Notes>4</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9</vt:i4>
      </vt:variant>
    </vt:vector>
  </HeadingPairs>
  <TitlesOfParts>
    <vt:vector size="15" baseType="lpstr">
      <vt:lpstr>Arial</vt:lpstr>
      <vt:lpstr>Calibri</vt:lpstr>
      <vt:lpstr>Cambria Math</vt:lpstr>
      <vt:lpstr>Symbol</vt:lpstr>
      <vt:lpstr>Wingdings</vt:lpstr>
      <vt:lpstr>Präsentation_Master_RWTH_Institute_16zu9</vt:lpstr>
      <vt:lpstr>Edge-Based Vibration Monitoring System for Textile Machinery</vt:lpstr>
      <vt:lpstr>Contents</vt:lpstr>
      <vt:lpstr>Motivation and Tasks</vt:lpstr>
      <vt:lpstr>Motivation and Tasks</vt:lpstr>
      <vt:lpstr>PowerPoint-Präsentation</vt:lpstr>
      <vt:lpstr>Concept</vt:lpstr>
      <vt:lpstr>Concept</vt:lpstr>
      <vt:lpstr>Extra Slides</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Michael Schluse</dc:creator>
  <cp:lastModifiedBy>Jiahang Chen</cp:lastModifiedBy>
  <cp:revision>206</cp:revision>
  <dcterms:created xsi:type="dcterms:W3CDTF">2015-11-10T09:04:16Z</dcterms:created>
  <dcterms:modified xsi:type="dcterms:W3CDTF">2022-10-06T19:47:39Z</dcterms:modified>
</cp:coreProperties>
</file>

<file path=docProps/thumbnail.jpeg>
</file>